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8" r:id="rId3"/>
    <p:sldId id="259" r:id="rId4"/>
    <p:sldId id="280" r:id="rId5"/>
    <p:sldId id="264" r:id="rId6"/>
    <p:sldId id="283" r:id="rId7"/>
    <p:sldId id="284" r:id="rId8"/>
    <p:sldId id="285" r:id="rId9"/>
    <p:sldId id="286" r:id="rId10"/>
    <p:sldId id="281" r:id="rId11"/>
    <p:sldId id="260" r:id="rId12"/>
    <p:sldId id="288" r:id="rId13"/>
    <p:sldId id="289" r:id="rId14"/>
    <p:sldId id="290" r:id="rId15"/>
    <p:sldId id="261" r:id="rId16"/>
    <p:sldId id="291" r:id="rId17"/>
    <p:sldId id="292" r:id="rId18"/>
    <p:sldId id="293" r:id="rId19"/>
    <p:sldId id="266" r:id="rId20"/>
  </p:sldIdLst>
  <p:sldSz cx="12192000" cy="6858000"/>
  <p:notesSz cx="6858000" cy="9144000"/>
  <p:embeddedFontLst>
    <p:embeddedFont>
      <p:font typeface="汉仪雅酷黑 55W" panose="020B0504020202020204" charset="-122"/>
      <p:regular r:id="rId21"/>
    </p:embeddedFont>
    <p:embeddedFont>
      <p:font typeface="汉仪雅酷黑简" panose="02010600030101010101" charset="-122"/>
      <p:regular r:id="rId22"/>
    </p:embeddedFont>
    <p:embeddedFont>
      <p:font typeface="等线" panose="02010600030101010101" pitchFamily="2" charset="-122"/>
      <p:regular r:id="rId23"/>
      <p:bold r:id="rId24"/>
    </p:embeddedFont>
    <p:embeddedFont>
      <p:font typeface="等线 Light" panose="02010600030101010101" pitchFamily="2" charset="-122"/>
      <p:regular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396D"/>
    <a:srgbClr val="1E2B7C"/>
    <a:srgbClr val="1743AA"/>
    <a:srgbClr val="E2E9F0"/>
    <a:srgbClr val="000644"/>
    <a:srgbClr val="B0567F"/>
    <a:srgbClr val="010544"/>
    <a:srgbClr val="000040"/>
    <a:srgbClr val="010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420" y="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000644"/>
        </a:solidFill>
        <a:effectLst/>
      </p:bgPr>
    </p:bg>
    <p:spTree>
      <p:nvGrpSpPr>
        <p:cNvPr id="1" name=""/>
        <p:cNvGrpSpPr/>
        <p:nvPr/>
      </p:nvGrpSpPr>
      <p:grpSpPr>
        <a:xfrm>
          <a:off x="0" y="0"/>
          <a:ext cx="0" cy="0"/>
          <a:chOff x="0" y="0"/>
          <a:chExt cx="0" cy="0"/>
        </a:xfrm>
      </p:grpSpPr>
      <p:grpSp>
        <p:nvGrpSpPr>
          <p:cNvPr id="17" name="组合 16"/>
          <p:cNvGrpSpPr/>
          <p:nvPr userDrawn="1"/>
        </p:nvGrpSpPr>
        <p:grpSpPr>
          <a:xfrm>
            <a:off x="-1" y="0"/>
            <a:ext cx="12192002" cy="6858001"/>
            <a:chOff x="-1" y="0"/>
            <a:chExt cx="12192002" cy="6858001"/>
          </a:xfrm>
        </p:grpSpPr>
        <p:grpSp>
          <p:nvGrpSpPr>
            <p:cNvPr id="7" name="组合 6"/>
            <p:cNvGrpSpPr/>
            <p:nvPr userDrawn="1"/>
          </p:nvGrpSpPr>
          <p:grpSpPr>
            <a:xfrm>
              <a:off x="-1" y="0"/>
              <a:ext cx="12192002" cy="6858001"/>
              <a:chOff x="-1" y="0"/>
              <a:chExt cx="12192002" cy="6858001"/>
            </a:xfrm>
          </p:grpSpPr>
          <p:pic>
            <p:nvPicPr>
              <p:cNvPr id="8" name="图片 7"/>
              <p:cNvPicPr>
                <a:picLocks noChangeAspect="1"/>
              </p:cNvPicPr>
              <p:nvPr/>
            </p:nvPicPr>
            <p:blipFill rotWithShape="1">
              <a:blip r:embed="rId2" cstate="screen"/>
              <a:srcRect/>
              <a:stretch>
                <a:fillRect/>
              </a:stretch>
            </p:blipFill>
            <p:spPr>
              <a:xfrm rot="5400000">
                <a:off x="312999" y="-312999"/>
                <a:ext cx="3429000" cy="4054999"/>
              </a:xfrm>
              <a:prstGeom prst="rect">
                <a:avLst/>
              </a:prstGeom>
            </p:spPr>
          </p:pic>
          <p:pic>
            <p:nvPicPr>
              <p:cNvPr id="9" name="图片 8"/>
              <p:cNvPicPr>
                <a:picLocks noChangeAspect="1"/>
              </p:cNvPicPr>
              <p:nvPr/>
            </p:nvPicPr>
            <p:blipFill rotWithShape="1">
              <a:blip r:embed="rId3" cstate="screen"/>
              <a:srcRect/>
              <a:stretch>
                <a:fillRect/>
              </a:stretch>
            </p:blipFill>
            <p:spPr>
              <a:xfrm>
                <a:off x="0" y="2130956"/>
                <a:ext cx="8675077" cy="4727044"/>
              </a:xfrm>
              <a:prstGeom prst="rect">
                <a:avLst/>
              </a:prstGeom>
            </p:spPr>
          </p:pic>
          <p:pic>
            <p:nvPicPr>
              <p:cNvPr id="10" name="图片 9"/>
              <p:cNvPicPr>
                <a:picLocks noChangeAspect="1"/>
              </p:cNvPicPr>
              <p:nvPr/>
            </p:nvPicPr>
            <p:blipFill rotWithShape="1">
              <a:blip r:embed="rId4" cstate="screen"/>
              <a:srcRect/>
              <a:stretch>
                <a:fillRect/>
              </a:stretch>
            </p:blipFill>
            <p:spPr>
              <a:xfrm flipH="1">
                <a:off x="8900934" y="0"/>
                <a:ext cx="3291066" cy="6858000"/>
              </a:xfrm>
              <a:custGeom>
                <a:avLst/>
                <a:gdLst>
                  <a:gd name="connsiteX0" fmla="*/ 3471343 w 4952183"/>
                  <a:gd name="connsiteY0" fmla="*/ 0 h 6858000"/>
                  <a:gd name="connsiteX1" fmla="*/ 0 w 4952183"/>
                  <a:gd name="connsiteY1" fmla="*/ 0 h 6858000"/>
                  <a:gd name="connsiteX2" fmla="*/ 0 w 4952183"/>
                  <a:gd name="connsiteY2" fmla="*/ 6858000 h 6858000"/>
                  <a:gd name="connsiteX3" fmla="*/ 4952183 w 49521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52183" h="6858000">
                    <a:moveTo>
                      <a:pt x="3471343" y="0"/>
                    </a:moveTo>
                    <a:lnTo>
                      <a:pt x="0" y="0"/>
                    </a:lnTo>
                    <a:lnTo>
                      <a:pt x="0" y="6858000"/>
                    </a:lnTo>
                    <a:lnTo>
                      <a:pt x="4952183" y="6858000"/>
                    </a:lnTo>
                    <a:close/>
                  </a:path>
                </a:pathLst>
              </a:custGeom>
            </p:spPr>
          </p:pic>
          <p:sp>
            <p:nvSpPr>
              <p:cNvPr id="11" name="矩形 10"/>
              <p:cNvSpPr/>
              <p:nvPr/>
            </p:nvSpPr>
            <p:spPr>
              <a:xfrm rot="16200000" flipH="1">
                <a:off x="2667001" y="-2667000"/>
                <a:ext cx="6858000" cy="12192001"/>
              </a:xfrm>
              <a:prstGeom prst="rect">
                <a:avLst/>
              </a:prstGeom>
              <a:gradFill flip="none" rotWithShape="1">
                <a:gsLst>
                  <a:gs pos="0">
                    <a:srgbClr val="010340">
                      <a:alpha val="0"/>
                    </a:srgbClr>
                  </a:gs>
                  <a:gs pos="100000">
                    <a:srgbClr val="010340">
                      <a:alpha val="80000"/>
                    </a:srgbClr>
                  </a:gs>
                </a:gsLst>
                <a:lin ang="1620000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0000" contrast="40000"/>
                        </a14:imgEffect>
                        <a14:imgEffect>
                          <a14:colorTemperature colorTemp="5900"/>
                        </a14:imgEffect>
                      </a14:imgLayer>
                    </a14:imgProps>
                  </a:ext>
                </a:extLst>
              </a:blip>
              <a:srcRect/>
              <a:stretch>
                <a:fillRect/>
              </a:stretch>
            </p:blipFill>
            <p:spPr>
              <a:xfrm flipH="1">
                <a:off x="6541236" y="706866"/>
                <a:ext cx="5596048" cy="6047772"/>
              </a:xfrm>
              <a:prstGeom prst="rect">
                <a:avLst/>
              </a:prstGeom>
            </p:spPr>
          </p:pic>
        </p:grpSp>
        <p:pic>
          <p:nvPicPr>
            <p:cNvPr id="13" name="图片 12"/>
            <p:cNvPicPr>
              <a:picLocks noChangeAspect="1"/>
            </p:cNvPicPr>
            <p:nvPr userDrawn="1"/>
          </p:nvPicPr>
          <p:blipFill rotWithShape="1">
            <a:blip r:embed="rId7" cstate="screen"/>
            <a:srcRect l="13938" r="22732"/>
            <a:stretch>
              <a:fillRect/>
            </a:stretch>
          </p:blipFill>
          <p:spPr>
            <a:xfrm>
              <a:off x="6486521" y="1921286"/>
              <a:ext cx="5705479" cy="4424688"/>
            </a:xfrm>
            <a:prstGeom prst="rect">
              <a:avLst/>
            </a:prstGeom>
          </p:spPr>
        </p:pic>
        <p:pic>
          <p:nvPicPr>
            <p:cNvPr id="14" name="图片 13"/>
            <p:cNvPicPr>
              <a:picLocks noChangeAspect="1"/>
            </p:cNvPicPr>
            <p:nvPr userDrawn="1"/>
          </p:nvPicPr>
          <p:blipFill rotWithShape="1">
            <a:blip r:embed="rId8" cstate="screen"/>
            <a:srcRect/>
            <a:stretch>
              <a:fillRect/>
            </a:stretch>
          </p:blipFill>
          <p:spPr>
            <a:xfrm>
              <a:off x="7535119" y="3175474"/>
              <a:ext cx="3837008" cy="2975660"/>
            </a:xfrm>
            <a:prstGeom prst="rect">
              <a:avLst/>
            </a:prstGeom>
          </p:spPr>
        </p:pic>
        <p:pic>
          <p:nvPicPr>
            <p:cNvPr id="15" name="图片 14"/>
            <p:cNvPicPr>
              <a:picLocks noChangeAspect="1"/>
            </p:cNvPicPr>
            <p:nvPr userDrawn="1"/>
          </p:nvPicPr>
          <p:blipFill rotWithShape="1">
            <a:blip r:embed="rId9" cstate="screen"/>
            <a:srcRect/>
            <a:stretch>
              <a:fillRect/>
            </a:stretch>
          </p:blipFill>
          <p:spPr>
            <a:xfrm>
              <a:off x="7614621" y="3819801"/>
              <a:ext cx="3678003" cy="2852349"/>
            </a:xfrm>
            <a:prstGeom prst="rect">
              <a:avLst/>
            </a:prstGeom>
          </p:spPr>
        </p:pic>
        <p:pic>
          <p:nvPicPr>
            <p:cNvPr id="16" name="图片 15"/>
            <p:cNvPicPr>
              <a:picLocks noChangeAspect="1"/>
            </p:cNvPicPr>
            <p:nvPr userDrawn="1"/>
          </p:nvPicPr>
          <p:blipFill rotWithShape="1">
            <a:blip r:embed="rId10" cstate="screen"/>
            <a:srcRect/>
            <a:stretch>
              <a:fillRect/>
            </a:stretch>
          </p:blipFill>
          <p:spPr>
            <a:xfrm>
              <a:off x="8322606" y="4973284"/>
              <a:ext cx="2430275" cy="1884716"/>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000644"/>
        </a:solidFill>
        <a:effectLst/>
      </p:bgPr>
    </p:bg>
    <p:spTree>
      <p:nvGrpSpPr>
        <p:cNvPr id="1" name=""/>
        <p:cNvGrpSpPr/>
        <p:nvPr/>
      </p:nvGrpSpPr>
      <p:grpSpPr>
        <a:xfrm>
          <a:off x="0" y="0"/>
          <a:ext cx="0" cy="0"/>
          <a:chOff x="0" y="0"/>
          <a:chExt cx="0" cy="0"/>
        </a:xfrm>
      </p:grpSpPr>
      <p:grpSp>
        <p:nvGrpSpPr>
          <p:cNvPr id="17" name="组合 16"/>
          <p:cNvGrpSpPr/>
          <p:nvPr userDrawn="1"/>
        </p:nvGrpSpPr>
        <p:grpSpPr>
          <a:xfrm flipH="1">
            <a:off x="-1" y="0"/>
            <a:ext cx="12192002" cy="6858001"/>
            <a:chOff x="-1" y="0"/>
            <a:chExt cx="12192002" cy="6858001"/>
          </a:xfrm>
        </p:grpSpPr>
        <p:grpSp>
          <p:nvGrpSpPr>
            <p:cNvPr id="7" name="组合 6"/>
            <p:cNvGrpSpPr/>
            <p:nvPr userDrawn="1"/>
          </p:nvGrpSpPr>
          <p:grpSpPr>
            <a:xfrm>
              <a:off x="-1" y="0"/>
              <a:ext cx="12192002" cy="6858001"/>
              <a:chOff x="-1" y="0"/>
              <a:chExt cx="12192002" cy="6858001"/>
            </a:xfrm>
          </p:grpSpPr>
          <p:pic>
            <p:nvPicPr>
              <p:cNvPr id="8" name="图片 7"/>
              <p:cNvPicPr>
                <a:picLocks noChangeAspect="1"/>
              </p:cNvPicPr>
              <p:nvPr/>
            </p:nvPicPr>
            <p:blipFill rotWithShape="1">
              <a:blip r:embed="rId2" cstate="screen"/>
              <a:srcRect/>
              <a:stretch>
                <a:fillRect/>
              </a:stretch>
            </p:blipFill>
            <p:spPr>
              <a:xfrm rot="5400000">
                <a:off x="312999" y="-312999"/>
                <a:ext cx="3429000" cy="4054999"/>
              </a:xfrm>
              <a:prstGeom prst="rect">
                <a:avLst/>
              </a:prstGeom>
            </p:spPr>
          </p:pic>
          <p:pic>
            <p:nvPicPr>
              <p:cNvPr id="9" name="图片 8"/>
              <p:cNvPicPr>
                <a:picLocks noChangeAspect="1"/>
              </p:cNvPicPr>
              <p:nvPr/>
            </p:nvPicPr>
            <p:blipFill rotWithShape="1">
              <a:blip r:embed="rId3" cstate="screen"/>
              <a:srcRect/>
              <a:stretch>
                <a:fillRect/>
              </a:stretch>
            </p:blipFill>
            <p:spPr>
              <a:xfrm>
                <a:off x="0" y="2130956"/>
                <a:ext cx="8675077" cy="4727044"/>
              </a:xfrm>
              <a:prstGeom prst="rect">
                <a:avLst/>
              </a:prstGeom>
            </p:spPr>
          </p:pic>
          <p:pic>
            <p:nvPicPr>
              <p:cNvPr id="10" name="图片 9"/>
              <p:cNvPicPr>
                <a:picLocks noChangeAspect="1"/>
              </p:cNvPicPr>
              <p:nvPr/>
            </p:nvPicPr>
            <p:blipFill rotWithShape="1">
              <a:blip r:embed="rId4" cstate="screen"/>
              <a:srcRect/>
              <a:stretch>
                <a:fillRect/>
              </a:stretch>
            </p:blipFill>
            <p:spPr>
              <a:xfrm flipH="1">
                <a:off x="8900934" y="0"/>
                <a:ext cx="3291066" cy="6858000"/>
              </a:xfrm>
              <a:custGeom>
                <a:avLst/>
                <a:gdLst>
                  <a:gd name="connsiteX0" fmla="*/ 3471343 w 4952183"/>
                  <a:gd name="connsiteY0" fmla="*/ 0 h 6858000"/>
                  <a:gd name="connsiteX1" fmla="*/ 0 w 4952183"/>
                  <a:gd name="connsiteY1" fmla="*/ 0 h 6858000"/>
                  <a:gd name="connsiteX2" fmla="*/ 0 w 4952183"/>
                  <a:gd name="connsiteY2" fmla="*/ 6858000 h 6858000"/>
                  <a:gd name="connsiteX3" fmla="*/ 4952183 w 49521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52183" h="6858000">
                    <a:moveTo>
                      <a:pt x="3471343" y="0"/>
                    </a:moveTo>
                    <a:lnTo>
                      <a:pt x="0" y="0"/>
                    </a:lnTo>
                    <a:lnTo>
                      <a:pt x="0" y="6858000"/>
                    </a:lnTo>
                    <a:lnTo>
                      <a:pt x="4952183" y="6858000"/>
                    </a:lnTo>
                    <a:close/>
                  </a:path>
                </a:pathLst>
              </a:custGeom>
            </p:spPr>
          </p:pic>
          <p:sp>
            <p:nvSpPr>
              <p:cNvPr id="11" name="矩形 10"/>
              <p:cNvSpPr/>
              <p:nvPr/>
            </p:nvSpPr>
            <p:spPr>
              <a:xfrm rot="16200000" flipH="1">
                <a:off x="2667001" y="-2667000"/>
                <a:ext cx="6858000" cy="12192001"/>
              </a:xfrm>
              <a:prstGeom prst="rect">
                <a:avLst/>
              </a:prstGeom>
              <a:gradFill flip="none" rotWithShape="1">
                <a:gsLst>
                  <a:gs pos="0">
                    <a:srgbClr val="010340">
                      <a:alpha val="0"/>
                    </a:srgbClr>
                  </a:gs>
                  <a:gs pos="100000">
                    <a:srgbClr val="010340">
                      <a:alpha val="80000"/>
                    </a:srgbClr>
                  </a:gs>
                </a:gsLst>
                <a:lin ang="1620000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0000" contrast="40000"/>
                        </a14:imgEffect>
                        <a14:imgEffect>
                          <a14:colorTemperature colorTemp="5900"/>
                        </a14:imgEffect>
                      </a14:imgLayer>
                    </a14:imgProps>
                  </a:ext>
                </a:extLst>
              </a:blip>
              <a:srcRect/>
              <a:stretch>
                <a:fillRect/>
              </a:stretch>
            </p:blipFill>
            <p:spPr>
              <a:xfrm flipH="1">
                <a:off x="6313026" y="504464"/>
                <a:ext cx="5878974" cy="6353536"/>
              </a:xfrm>
              <a:prstGeom prst="rect">
                <a:avLst/>
              </a:prstGeom>
            </p:spPr>
          </p:pic>
        </p:grpSp>
        <p:pic>
          <p:nvPicPr>
            <p:cNvPr id="13" name="图片 12"/>
            <p:cNvPicPr>
              <a:picLocks noChangeAspect="1"/>
            </p:cNvPicPr>
            <p:nvPr userDrawn="1"/>
          </p:nvPicPr>
          <p:blipFill rotWithShape="1">
            <a:blip r:embed="rId7" cstate="screen"/>
            <a:srcRect l="13938" r="22732"/>
            <a:stretch>
              <a:fillRect/>
            </a:stretch>
          </p:blipFill>
          <p:spPr>
            <a:xfrm>
              <a:off x="6486521" y="1921286"/>
              <a:ext cx="5705479" cy="4424688"/>
            </a:xfrm>
            <a:prstGeom prst="rect">
              <a:avLst/>
            </a:prstGeom>
          </p:spPr>
        </p:pic>
        <p:pic>
          <p:nvPicPr>
            <p:cNvPr id="14" name="图片 13"/>
            <p:cNvPicPr>
              <a:picLocks noChangeAspect="1"/>
            </p:cNvPicPr>
            <p:nvPr userDrawn="1"/>
          </p:nvPicPr>
          <p:blipFill rotWithShape="1">
            <a:blip r:embed="rId8" cstate="screen"/>
            <a:srcRect/>
            <a:stretch>
              <a:fillRect/>
            </a:stretch>
          </p:blipFill>
          <p:spPr>
            <a:xfrm>
              <a:off x="7535119" y="3175474"/>
              <a:ext cx="3837008" cy="2975660"/>
            </a:xfrm>
            <a:prstGeom prst="rect">
              <a:avLst/>
            </a:prstGeom>
          </p:spPr>
        </p:pic>
        <p:pic>
          <p:nvPicPr>
            <p:cNvPr id="15" name="图片 14"/>
            <p:cNvPicPr>
              <a:picLocks noChangeAspect="1"/>
            </p:cNvPicPr>
            <p:nvPr userDrawn="1"/>
          </p:nvPicPr>
          <p:blipFill rotWithShape="1">
            <a:blip r:embed="rId9" cstate="screen"/>
            <a:srcRect/>
            <a:stretch>
              <a:fillRect/>
            </a:stretch>
          </p:blipFill>
          <p:spPr>
            <a:xfrm>
              <a:off x="7614621" y="3819801"/>
              <a:ext cx="3678003" cy="2852349"/>
            </a:xfrm>
            <a:prstGeom prst="rect">
              <a:avLst/>
            </a:prstGeom>
          </p:spPr>
        </p:pic>
        <p:pic>
          <p:nvPicPr>
            <p:cNvPr id="16" name="图片 15"/>
            <p:cNvPicPr>
              <a:picLocks noChangeAspect="1"/>
            </p:cNvPicPr>
            <p:nvPr userDrawn="1"/>
          </p:nvPicPr>
          <p:blipFill rotWithShape="1">
            <a:blip r:embed="rId10" cstate="screen"/>
            <a:srcRect/>
            <a:stretch>
              <a:fillRect/>
            </a:stretch>
          </p:blipFill>
          <p:spPr>
            <a:xfrm>
              <a:off x="8322606" y="4973284"/>
              <a:ext cx="2430275" cy="1884716"/>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000644"/>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1" y="0"/>
            <a:ext cx="12192002" cy="6858001"/>
            <a:chOff x="-1" y="0"/>
            <a:chExt cx="12192002" cy="6858001"/>
          </a:xfrm>
        </p:grpSpPr>
        <p:pic>
          <p:nvPicPr>
            <p:cNvPr id="8" name="图片 7"/>
            <p:cNvPicPr>
              <a:picLocks noChangeAspect="1"/>
            </p:cNvPicPr>
            <p:nvPr/>
          </p:nvPicPr>
          <p:blipFill rotWithShape="1">
            <a:blip r:embed="rId2" cstate="screen"/>
            <a:srcRect/>
            <a:stretch>
              <a:fillRect/>
            </a:stretch>
          </p:blipFill>
          <p:spPr>
            <a:xfrm rot="5400000">
              <a:off x="312999" y="-312999"/>
              <a:ext cx="3429000" cy="4054999"/>
            </a:xfrm>
            <a:prstGeom prst="rect">
              <a:avLst/>
            </a:prstGeom>
          </p:spPr>
        </p:pic>
        <p:pic>
          <p:nvPicPr>
            <p:cNvPr id="9" name="图片 8"/>
            <p:cNvPicPr>
              <a:picLocks noChangeAspect="1"/>
            </p:cNvPicPr>
            <p:nvPr/>
          </p:nvPicPr>
          <p:blipFill rotWithShape="1">
            <a:blip r:embed="rId3" cstate="screen"/>
            <a:srcRect/>
            <a:stretch>
              <a:fillRect/>
            </a:stretch>
          </p:blipFill>
          <p:spPr>
            <a:xfrm>
              <a:off x="0" y="3212532"/>
              <a:ext cx="6690167" cy="3645468"/>
            </a:xfrm>
            <a:prstGeom prst="rect">
              <a:avLst/>
            </a:prstGeom>
          </p:spPr>
        </p:pic>
        <p:pic>
          <p:nvPicPr>
            <p:cNvPr id="10" name="图片 9"/>
            <p:cNvPicPr>
              <a:picLocks noChangeAspect="1"/>
            </p:cNvPicPr>
            <p:nvPr/>
          </p:nvPicPr>
          <p:blipFill rotWithShape="1">
            <a:blip r:embed="rId4" cstate="screen"/>
            <a:srcRect/>
            <a:stretch>
              <a:fillRect/>
            </a:stretch>
          </p:blipFill>
          <p:spPr>
            <a:xfrm flipH="1">
              <a:off x="8900934" y="0"/>
              <a:ext cx="3291066" cy="6858000"/>
            </a:xfrm>
            <a:custGeom>
              <a:avLst/>
              <a:gdLst>
                <a:gd name="connsiteX0" fmla="*/ 3471343 w 4952183"/>
                <a:gd name="connsiteY0" fmla="*/ 0 h 6858000"/>
                <a:gd name="connsiteX1" fmla="*/ 0 w 4952183"/>
                <a:gd name="connsiteY1" fmla="*/ 0 h 6858000"/>
                <a:gd name="connsiteX2" fmla="*/ 0 w 4952183"/>
                <a:gd name="connsiteY2" fmla="*/ 6858000 h 6858000"/>
                <a:gd name="connsiteX3" fmla="*/ 4952183 w 49521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52183" h="6858000">
                  <a:moveTo>
                    <a:pt x="3471343" y="0"/>
                  </a:moveTo>
                  <a:lnTo>
                    <a:pt x="0" y="0"/>
                  </a:lnTo>
                  <a:lnTo>
                    <a:pt x="0" y="6858000"/>
                  </a:lnTo>
                  <a:lnTo>
                    <a:pt x="4952183" y="6858000"/>
                  </a:lnTo>
                  <a:close/>
                </a:path>
              </a:pathLst>
            </a:custGeom>
          </p:spPr>
        </p:pic>
        <p:sp>
          <p:nvSpPr>
            <p:cNvPr id="11" name="矩形 10"/>
            <p:cNvSpPr/>
            <p:nvPr/>
          </p:nvSpPr>
          <p:spPr>
            <a:xfrm rot="16200000" flipH="1">
              <a:off x="2667001" y="-2667000"/>
              <a:ext cx="6858000" cy="12192001"/>
            </a:xfrm>
            <a:prstGeom prst="rect">
              <a:avLst/>
            </a:prstGeom>
            <a:gradFill flip="none" rotWithShape="1">
              <a:gsLst>
                <a:gs pos="0">
                  <a:srgbClr val="010340">
                    <a:alpha val="75000"/>
                  </a:srgbClr>
                </a:gs>
                <a:gs pos="100000">
                  <a:srgbClr val="010340">
                    <a:alpha val="80000"/>
                  </a:srgbClr>
                </a:gs>
              </a:gsLst>
              <a:lin ang="1620000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nvPr>
        </p:nvSpPr>
        <p:spPr>
          <a:xfrm>
            <a:off x="615388" y="398565"/>
            <a:ext cx="2824221" cy="464820"/>
          </a:xfrm>
        </p:spPr>
        <p:txBody>
          <a:bodyPr>
            <a:normAutofit/>
          </a:bodyPr>
          <a:lstStyle>
            <a:lvl1pPr algn="l">
              <a:defRPr sz="2400" b="0">
                <a:solidFill>
                  <a:schemeClr val="bg1"/>
                </a:solidFill>
                <a:latin typeface="汉仪雅酷黑简" panose="00020600040101010101" pitchFamily="18" charset="-122"/>
                <a:ea typeface="汉仪雅酷黑简" panose="00020600040101010101" pitchFamily="18" charset="-122"/>
              </a:defRPr>
            </a:lvl1pPr>
          </a:lstStyle>
          <a:p>
            <a:r>
              <a:rPr lang="zh-CN" altLang="en-US"/>
              <a:t>单击此处编辑标题</a:t>
            </a:r>
          </a:p>
        </p:txBody>
      </p:sp>
      <p:pic>
        <p:nvPicPr>
          <p:cNvPr id="3" name="图片 2"/>
          <p:cNvPicPr>
            <a:picLocks noChangeAspect="1"/>
          </p:cNvPicPr>
          <p:nvPr userDrawn="1"/>
        </p:nvPicPr>
        <p:blipFill rotWithShape="1">
          <a:blip r:embed="rId5" cstate="screen"/>
          <a:srcRect/>
          <a:stretch>
            <a:fillRect/>
          </a:stretch>
        </p:blipFill>
        <p:spPr>
          <a:xfrm rot="16200000" flipH="1">
            <a:off x="-167575" y="158396"/>
            <a:ext cx="756755" cy="813275"/>
          </a:xfrm>
          <a:prstGeom prst="rect">
            <a:avLst/>
          </a:prstGeom>
        </p:spPr>
      </p:pic>
      <p:pic>
        <p:nvPicPr>
          <p:cNvPr id="6" name="图片 5"/>
          <p:cNvPicPr>
            <a:picLocks noChangeAspect="1"/>
          </p:cNvPicPr>
          <p:nvPr userDrawn="1"/>
        </p:nvPicPr>
        <p:blipFill rotWithShape="1">
          <a:blip r:embed="rId5" cstate="screen"/>
          <a:srcRect/>
          <a:stretch>
            <a:fillRect/>
          </a:stretch>
        </p:blipFill>
        <p:spPr>
          <a:xfrm rot="16200000" flipH="1">
            <a:off x="-279335" y="158396"/>
            <a:ext cx="756755" cy="8132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49760-D43A-4E7F-8284-451201C77D91}" type="datetimeFigureOut">
              <a:rPr lang="zh-CN" altLang="en-US" smtClean="0"/>
              <a:t>2024/4/18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A4E23A-36AB-44C9-BE1F-5D30C0A1A6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644"/>
        </a:solidFill>
        <a:effectLst/>
      </p:bgPr>
    </p:bg>
    <p:spTree>
      <p:nvGrpSpPr>
        <p:cNvPr id="1" name=""/>
        <p:cNvGrpSpPr/>
        <p:nvPr/>
      </p:nvGrpSpPr>
      <p:grpSpPr>
        <a:xfrm>
          <a:off x="0" y="0"/>
          <a:ext cx="0" cy="0"/>
          <a:chOff x="0" y="0"/>
          <a:chExt cx="0" cy="0"/>
        </a:xfrm>
      </p:grpSpPr>
      <p:sp>
        <p:nvSpPr>
          <p:cNvPr id="2" name="文本框 1"/>
          <p:cNvSpPr txBox="1"/>
          <p:nvPr/>
        </p:nvSpPr>
        <p:spPr>
          <a:xfrm>
            <a:off x="2368515" y="964328"/>
            <a:ext cx="1885985" cy="707886"/>
          </a:xfrm>
          <a:prstGeom prst="rect">
            <a:avLst/>
          </a:prstGeom>
          <a:noFill/>
        </p:spPr>
        <p:txBody>
          <a:bodyPr wrap="square" rtlCol="0">
            <a:spAutoFit/>
          </a:bodyPr>
          <a:lstStyle/>
          <a:p>
            <a:pPr>
              <a:spcAft>
                <a:spcPts val="600"/>
              </a:spcAft>
            </a:pPr>
            <a:r>
              <a:rPr lang="zh-CN" altLang="en-US" sz="4000" dirty="0">
                <a:solidFill>
                  <a:schemeClr val="bg1"/>
                </a:solidFill>
                <a:latin typeface="汉仪雅酷黑 55W" panose="020B0504020202020204" pitchFamily="34" charset="-122"/>
                <a:ea typeface="汉仪雅酷黑 55W" panose="020B0504020202020204" pitchFamily="34" charset="-122"/>
              </a:rPr>
              <a:t>轻量级</a:t>
            </a:r>
          </a:p>
        </p:txBody>
      </p:sp>
      <p:sp>
        <p:nvSpPr>
          <p:cNvPr id="52" name="文本框 51"/>
          <p:cNvSpPr txBox="1"/>
          <p:nvPr/>
        </p:nvSpPr>
        <p:spPr>
          <a:xfrm>
            <a:off x="1277169" y="1727880"/>
            <a:ext cx="5306247" cy="1200329"/>
          </a:xfrm>
          <a:prstGeom prst="rect">
            <a:avLst/>
          </a:prstGeom>
          <a:noFill/>
        </p:spPr>
        <p:txBody>
          <a:bodyPr wrap="square" rtlCol="0">
            <a:spAutoFit/>
          </a:bodyPr>
          <a:lstStyle/>
          <a:p>
            <a:pPr algn="dist"/>
            <a:r>
              <a:rPr lang="zh-CN" altLang="en-US" sz="7200" dirty="0">
                <a:solidFill>
                  <a:schemeClr val="bg1"/>
                </a:solidFill>
                <a:latin typeface="汉仪雅酷黑简" panose="00020600040101010101" pitchFamily="18" charset="-122"/>
                <a:ea typeface="汉仪雅酷黑简" panose="00020600040101010101" pitchFamily="18" charset="-122"/>
              </a:rPr>
              <a:t>深度学习</a:t>
            </a:r>
          </a:p>
        </p:txBody>
      </p:sp>
      <p:sp>
        <p:nvSpPr>
          <p:cNvPr id="55" name="矩形: 圆角 54"/>
          <p:cNvSpPr/>
          <p:nvPr/>
        </p:nvSpPr>
        <p:spPr>
          <a:xfrm>
            <a:off x="747234" y="4099721"/>
            <a:ext cx="2404362" cy="461665"/>
          </a:xfrm>
          <a:prstGeom prst="roundRect">
            <a:avLst>
              <a:gd name="adj" fmla="val 50000"/>
            </a:avLst>
          </a:prstGeom>
          <a:gradFill flip="none" rotWithShape="1">
            <a:gsLst>
              <a:gs pos="1000">
                <a:srgbClr val="B0567F">
                  <a:alpha val="66000"/>
                </a:srgbClr>
              </a:gs>
              <a:gs pos="100000">
                <a:srgbClr val="1743AA">
                  <a:alpha val="59000"/>
                </a:srgbClr>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汉仪雅酷黑 55W" panose="020B0504020202020204" pitchFamily="34" charset="-122"/>
                <a:ea typeface="汉仪雅酷黑 55W" panose="020B0504020202020204" pitchFamily="34" charset="-122"/>
              </a:rPr>
              <a:t>汇报人：第四组</a:t>
            </a:r>
            <a:endParaRPr lang="en-US" altLang="zh-CN" sz="2000" dirty="0">
              <a:latin typeface="汉仪雅酷黑 55W" panose="020B0504020202020204" pitchFamily="34" charset="-122"/>
              <a:ea typeface="汉仪雅酷黑 55W" panose="020B0504020202020204" pitchFamily="34" charset="-122"/>
            </a:endParaRPr>
          </a:p>
        </p:txBody>
      </p:sp>
      <p:pic>
        <p:nvPicPr>
          <p:cNvPr id="65" name="图片 64"/>
          <p:cNvPicPr>
            <a:picLocks noChangeAspect="1"/>
          </p:cNvPicPr>
          <p:nvPr/>
        </p:nvPicPr>
        <p:blipFill>
          <a:blip r:embed="rId2" cstate="screen"/>
          <a:stretch>
            <a:fillRect/>
          </a:stretch>
        </p:blipFill>
        <p:spPr>
          <a:xfrm>
            <a:off x="1200969" y="996515"/>
            <a:ext cx="1167546" cy="581955"/>
          </a:xfrm>
          <a:prstGeom prst="rect">
            <a:avLst/>
          </a:prstGeom>
        </p:spPr>
      </p:pic>
      <p:pic>
        <p:nvPicPr>
          <p:cNvPr id="66" name="图片 65"/>
          <p:cNvPicPr>
            <a:picLocks noChangeAspect="1"/>
          </p:cNvPicPr>
          <p:nvPr/>
        </p:nvPicPr>
        <p:blipFill>
          <a:blip r:embed="rId2" cstate="screen"/>
          <a:stretch>
            <a:fillRect/>
          </a:stretch>
        </p:blipFill>
        <p:spPr>
          <a:xfrm>
            <a:off x="5445124" y="3001743"/>
            <a:ext cx="1167546" cy="581955"/>
          </a:xfrm>
          <a:prstGeom prst="rect">
            <a:avLst/>
          </a:prstGeom>
        </p:spPr>
      </p:pic>
      <p:sp>
        <p:nvSpPr>
          <p:cNvPr id="4" name="文本框 3">
            <a:extLst>
              <a:ext uri="{FF2B5EF4-FFF2-40B4-BE49-F238E27FC236}">
                <a16:creationId xmlns:a16="http://schemas.microsoft.com/office/drawing/2014/main" id="{C2475538-C972-7C5F-DAFC-2901ED65D80C}"/>
              </a:ext>
            </a:extLst>
          </p:cNvPr>
          <p:cNvSpPr txBox="1"/>
          <p:nvPr/>
        </p:nvSpPr>
        <p:spPr>
          <a:xfrm>
            <a:off x="4254500" y="2938778"/>
            <a:ext cx="1324832" cy="707886"/>
          </a:xfrm>
          <a:prstGeom prst="rect">
            <a:avLst/>
          </a:prstGeom>
          <a:noFill/>
        </p:spPr>
        <p:txBody>
          <a:bodyPr wrap="square" rtlCol="0">
            <a:spAutoFit/>
          </a:bodyPr>
          <a:lstStyle/>
          <a:p>
            <a:pPr>
              <a:spcAft>
                <a:spcPts val="600"/>
              </a:spcAft>
            </a:pPr>
            <a:r>
              <a:rPr lang="zh-CN" altLang="en-US" sz="4000" dirty="0">
                <a:solidFill>
                  <a:schemeClr val="bg1"/>
                </a:solidFill>
                <a:latin typeface="汉仪雅酷黑 55W" panose="020B0504020202020204" pitchFamily="34" charset="-122"/>
                <a:ea typeface="汉仪雅酷黑 55W" panose="020B0504020202020204" pitchFamily="34" charset="-122"/>
              </a:rPr>
              <a:t>模型</a:t>
            </a:r>
          </a:p>
        </p:txBody>
      </p:sp>
      <p:sp>
        <p:nvSpPr>
          <p:cNvPr id="5" name="矩形: 圆角 4">
            <a:extLst>
              <a:ext uri="{FF2B5EF4-FFF2-40B4-BE49-F238E27FC236}">
                <a16:creationId xmlns:a16="http://schemas.microsoft.com/office/drawing/2014/main" id="{C7BC9DE5-CF8C-E6A4-00BD-E365D20A1613}"/>
              </a:ext>
            </a:extLst>
          </p:cNvPr>
          <p:cNvSpPr/>
          <p:nvPr/>
        </p:nvSpPr>
        <p:spPr>
          <a:xfrm>
            <a:off x="3558319" y="4142914"/>
            <a:ext cx="3134581" cy="581955"/>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汉仪雅酷黑 55W" panose="020B0504020202020204" pitchFamily="34" charset="-122"/>
                <a:ea typeface="汉仪雅酷黑 55W" panose="020B0504020202020204" pitchFamily="34" charset="-122"/>
              </a:rPr>
              <a:t>资料：陈晓英  杨英凡  刘俊伟  冯浩军  段子涛</a:t>
            </a:r>
          </a:p>
        </p:txBody>
      </p:sp>
      <p:sp>
        <p:nvSpPr>
          <p:cNvPr id="6" name="矩形: 圆角 5">
            <a:extLst>
              <a:ext uri="{FF2B5EF4-FFF2-40B4-BE49-F238E27FC236}">
                <a16:creationId xmlns:a16="http://schemas.microsoft.com/office/drawing/2014/main" id="{D8885196-7982-B10F-D9C1-A3341C8661CD}"/>
              </a:ext>
            </a:extLst>
          </p:cNvPr>
          <p:cNvSpPr/>
          <p:nvPr/>
        </p:nvSpPr>
        <p:spPr>
          <a:xfrm>
            <a:off x="3507517" y="4845841"/>
            <a:ext cx="3185381" cy="375278"/>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latin typeface="汉仪雅酷黑 55W" panose="020B0504020202020204" pitchFamily="34" charset="-122"/>
                <a:ea typeface="汉仪雅酷黑 55W" panose="020B0504020202020204" pitchFamily="34" charset="-122"/>
              </a:rPr>
              <a:t>PPT</a:t>
            </a:r>
            <a:r>
              <a:rPr lang="zh-CN" altLang="en-US" sz="1600" dirty="0">
                <a:latin typeface="汉仪雅酷黑 55W" panose="020B0504020202020204" pitchFamily="34" charset="-122"/>
                <a:ea typeface="汉仪雅酷黑 55W" panose="020B0504020202020204" pitchFamily="34" charset="-122"/>
              </a:rPr>
              <a:t>：徐陈皓  韩明洋</a:t>
            </a:r>
          </a:p>
        </p:txBody>
      </p:sp>
      <p:sp>
        <p:nvSpPr>
          <p:cNvPr id="7" name="矩形: 圆角 6">
            <a:extLst>
              <a:ext uri="{FF2B5EF4-FFF2-40B4-BE49-F238E27FC236}">
                <a16:creationId xmlns:a16="http://schemas.microsoft.com/office/drawing/2014/main" id="{BC245F12-7A74-AA32-F02B-88146464C623}"/>
              </a:ext>
            </a:extLst>
          </p:cNvPr>
          <p:cNvSpPr/>
          <p:nvPr/>
        </p:nvSpPr>
        <p:spPr>
          <a:xfrm>
            <a:off x="3507518" y="5342091"/>
            <a:ext cx="3185380" cy="375278"/>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汉仪雅酷黑 55W" panose="020B0504020202020204" pitchFamily="34" charset="-122"/>
                <a:ea typeface="汉仪雅酷黑 55W" panose="020B0504020202020204" pitchFamily="34" charset="-122"/>
              </a:rPr>
              <a:t>演讲：王铭乾</a:t>
            </a:r>
          </a:p>
        </p:txBody>
      </p:sp>
      <p:sp>
        <p:nvSpPr>
          <p:cNvPr id="8" name="矩形: 圆角 7">
            <a:extLst>
              <a:ext uri="{FF2B5EF4-FFF2-40B4-BE49-F238E27FC236}">
                <a16:creationId xmlns:a16="http://schemas.microsoft.com/office/drawing/2014/main" id="{C4D7F8B0-77E3-DFE9-47F1-E980556C5961}"/>
              </a:ext>
            </a:extLst>
          </p:cNvPr>
          <p:cNvSpPr/>
          <p:nvPr/>
        </p:nvSpPr>
        <p:spPr>
          <a:xfrm>
            <a:off x="3507517" y="5838341"/>
            <a:ext cx="3185380" cy="375278"/>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汉仪雅酷黑 55W" panose="020B0504020202020204" pitchFamily="34" charset="-122"/>
                <a:ea typeface="汉仪雅酷黑 55W" panose="020B0504020202020204" pitchFamily="34" charset="-122"/>
              </a:rPr>
              <a:t>答辩：赵子毅</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Efficientnet</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dirty="0"/>
          </a:p>
        </p:txBody>
      </p:sp>
      <p:sp>
        <p:nvSpPr>
          <p:cNvPr id="5" name="任意多边形: 形状 4"/>
          <p:cNvSpPr/>
          <p:nvPr/>
        </p:nvSpPr>
        <p:spPr>
          <a:xfrm>
            <a:off x="742709" y="3495555"/>
            <a:ext cx="10706582" cy="0"/>
          </a:xfrm>
          <a:custGeom>
            <a:avLst/>
            <a:gdLst>
              <a:gd name="connsiteX0" fmla="*/ 0 w 10706582"/>
              <a:gd name="connsiteY0" fmla="*/ 0 h 0"/>
              <a:gd name="connsiteX1" fmla="*/ 10706582 w 10706582"/>
              <a:gd name="connsiteY1" fmla="*/ 0 h 0"/>
            </a:gdLst>
            <a:ahLst/>
            <a:cxnLst>
              <a:cxn ang="0">
                <a:pos x="connsiteX0" y="connsiteY0"/>
              </a:cxn>
              <a:cxn ang="0">
                <a:pos x="connsiteX1" y="connsiteY1"/>
              </a:cxn>
            </a:cxnLst>
            <a:rect l="l" t="t" r="r" b="b"/>
            <a:pathLst>
              <a:path w="10706582">
                <a:moveTo>
                  <a:pt x="0" y="0"/>
                </a:moveTo>
                <a:lnTo>
                  <a:pt x="10706582" y="0"/>
                </a:ln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13" y="1319684"/>
            <a:ext cx="3007489" cy="2363510"/>
            <a:chOff x="432120" y="1180787"/>
            <a:chExt cx="3007489" cy="2363510"/>
          </a:xfrm>
        </p:grpSpPr>
        <p:sp>
          <p:nvSpPr>
            <p:cNvPr id="6" name="矩形: 圆角 5"/>
            <p:cNvSpPr/>
            <p:nvPr/>
          </p:nvSpPr>
          <p:spPr>
            <a:xfrm>
              <a:off x="861176" y="3169019"/>
              <a:ext cx="2149377" cy="375278"/>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汉仪雅酷黑 55W" panose="020B0504020202020204" pitchFamily="34" charset="-122"/>
                  <a:ea typeface="汉仪雅酷黑 55W" panose="020B0504020202020204" pitchFamily="34" charset="-122"/>
                </a:rPr>
                <a:t>2023</a:t>
              </a:r>
              <a:r>
                <a:rPr lang="zh-CN" altLang="en-US" sz="1600">
                  <a:latin typeface="汉仪雅酷黑 55W" panose="020B0504020202020204" pitchFamily="34" charset="-122"/>
                  <a:ea typeface="汉仪雅酷黑 55W" panose="020B0504020202020204" pitchFamily="34" charset="-122"/>
                </a:rPr>
                <a:t>年</a:t>
              </a:r>
              <a:r>
                <a:rPr lang="en-US" altLang="zh-CN" sz="1600">
                  <a:latin typeface="汉仪雅酷黑 55W" panose="020B0504020202020204" pitchFamily="34" charset="-122"/>
                  <a:ea typeface="汉仪雅酷黑 55W" panose="020B0504020202020204" pitchFamily="34" charset="-122"/>
                </a:rPr>
                <a:t>2</a:t>
              </a:r>
              <a:r>
                <a:rPr lang="zh-CN" altLang="en-US" sz="1600">
                  <a:latin typeface="汉仪雅酷黑 55W" panose="020B0504020202020204" pitchFamily="34" charset="-122"/>
                  <a:ea typeface="汉仪雅酷黑 55W" panose="020B0504020202020204" pitchFamily="34" charset="-122"/>
                </a:rPr>
                <a:t>月</a:t>
              </a:r>
              <a:r>
                <a:rPr lang="en-US" altLang="zh-CN" sz="1600">
                  <a:latin typeface="汉仪雅酷黑 55W" panose="020B0504020202020204" pitchFamily="34" charset="-122"/>
                  <a:ea typeface="汉仪雅酷黑 55W" panose="020B0504020202020204" pitchFamily="34" charset="-122"/>
                </a:rPr>
                <a:t>3</a:t>
              </a:r>
              <a:r>
                <a:rPr lang="zh-CN" altLang="en-US" sz="1600">
                  <a:latin typeface="汉仪雅酷黑 55W" panose="020B0504020202020204" pitchFamily="34" charset="-122"/>
                  <a:ea typeface="汉仪雅酷黑 55W" panose="020B0504020202020204" pitchFamily="34" charset="-122"/>
                </a:rPr>
                <a:t>日</a:t>
              </a:r>
            </a:p>
          </p:txBody>
        </p:sp>
        <p:pic>
          <p:nvPicPr>
            <p:cNvPr id="8" name="图片 7"/>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32120" y="1180787"/>
              <a:ext cx="3007489" cy="1930357"/>
            </a:xfrm>
            <a:prstGeom prst="rect">
              <a:avLst/>
            </a:prstGeom>
          </p:spPr>
        </p:pic>
        <p:sp>
          <p:nvSpPr>
            <p:cNvPr id="10" name="文本框 9"/>
            <p:cNvSpPr txBox="1"/>
            <p:nvPr/>
          </p:nvSpPr>
          <p:spPr>
            <a:xfrm>
              <a:off x="646252" y="1431471"/>
              <a:ext cx="2579225" cy="1612173"/>
            </a:xfrm>
            <a:prstGeom prst="rect">
              <a:avLst/>
            </a:prstGeom>
            <a:noFill/>
          </p:spPr>
          <p:txBody>
            <a:bodyPr wrap="square">
              <a:spAutoFit/>
            </a:bodyPr>
            <a:lstStyle/>
            <a:p>
              <a:pPr>
                <a:lnSpc>
                  <a:spcPct val="125000"/>
                </a:lnSpc>
              </a:pPr>
              <a:r>
                <a:rPr lang="en-US" altLang="zh-CN" sz="1600">
                  <a:solidFill>
                    <a:schemeClr val="bg1"/>
                  </a:solidFill>
                  <a:latin typeface="汉仪雅酷黑 55W" panose="020B0504020202020204" pitchFamily="34" charset="-122"/>
                  <a:ea typeface="汉仪雅酷黑 55W" panose="020B0504020202020204" pitchFamily="34" charset="-122"/>
                </a:rPr>
                <a:t>IT </a:t>
              </a:r>
              <a:r>
                <a:rPr lang="zh-CN" altLang="en-US" sz="1600">
                  <a:solidFill>
                    <a:schemeClr val="bg1"/>
                  </a:solidFill>
                  <a:latin typeface="汉仪雅酷黑 55W" panose="020B0504020202020204" pitchFamily="34" charset="-122"/>
                  <a:ea typeface="汉仪雅酷黑 55W" panose="020B0504020202020204" pitchFamily="34" charset="-122"/>
                </a:rPr>
                <a:t>行业的领导者们担心，大名鼎鼎的人工智能聊天机器人 </a:t>
              </a:r>
              <a:r>
                <a:rPr lang="en-US" altLang="zh-CN" sz="1600">
                  <a:solidFill>
                    <a:schemeClr val="bg1"/>
                  </a:solidFill>
                  <a:latin typeface="汉仪雅酷黑 55W" panose="020B0504020202020204" pitchFamily="34" charset="-122"/>
                  <a:ea typeface="汉仪雅酷黑 55W" panose="020B0504020202020204" pitchFamily="34" charset="-122"/>
                </a:rPr>
                <a:t>ChatGPT</a:t>
              </a:r>
              <a:r>
                <a:rPr lang="zh-CN" altLang="en-US" sz="1600">
                  <a:solidFill>
                    <a:schemeClr val="bg1"/>
                  </a:solidFill>
                  <a:latin typeface="汉仪雅酷黑 55W" panose="020B0504020202020204" pitchFamily="34" charset="-122"/>
                  <a:ea typeface="汉仪雅酷黑 55W" panose="020B0504020202020204" pitchFamily="34" charset="-122"/>
                </a:rPr>
                <a:t>，已经被黑客们用于策划网络攻击时使用。 </a:t>
              </a:r>
            </a:p>
          </p:txBody>
        </p:sp>
      </p:grpSp>
      <p:grpSp>
        <p:nvGrpSpPr>
          <p:cNvPr id="12" name="组合 11"/>
          <p:cNvGrpSpPr/>
          <p:nvPr/>
        </p:nvGrpSpPr>
        <p:grpSpPr>
          <a:xfrm>
            <a:off x="3288346" y="3307916"/>
            <a:ext cx="3007489" cy="2419107"/>
            <a:chOff x="432120" y="3169019"/>
            <a:chExt cx="3007489" cy="2419107"/>
          </a:xfrm>
        </p:grpSpPr>
        <p:sp>
          <p:nvSpPr>
            <p:cNvPr id="13" name="矩形: 圆角 12"/>
            <p:cNvSpPr/>
            <p:nvPr/>
          </p:nvSpPr>
          <p:spPr>
            <a:xfrm>
              <a:off x="861176" y="3169019"/>
              <a:ext cx="2149377" cy="375278"/>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汉仪雅酷黑 55W" panose="020B0504020202020204" pitchFamily="34" charset="-122"/>
                  <a:ea typeface="汉仪雅酷黑 55W" panose="020B0504020202020204" pitchFamily="34" charset="-122"/>
                </a:rPr>
                <a:t>2023</a:t>
              </a:r>
              <a:r>
                <a:rPr lang="zh-CN" altLang="en-US" sz="1600">
                  <a:latin typeface="汉仪雅酷黑 55W" panose="020B0504020202020204" pitchFamily="34" charset="-122"/>
                  <a:ea typeface="汉仪雅酷黑 55W" panose="020B0504020202020204" pitchFamily="34" charset="-122"/>
                </a:rPr>
                <a:t>年</a:t>
              </a:r>
              <a:r>
                <a:rPr lang="en-US" altLang="zh-CN" sz="1600">
                  <a:latin typeface="汉仪雅酷黑 55W" panose="020B0504020202020204" pitchFamily="34" charset="-122"/>
                  <a:ea typeface="汉仪雅酷黑 55W" panose="020B0504020202020204" pitchFamily="34" charset="-122"/>
                </a:rPr>
                <a:t>2</a:t>
              </a:r>
              <a:r>
                <a:rPr lang="zh-CN" altLang="en-US" sz="1600">
                  <a:latin typeface="汉仪雅酷黑 55W" panose="020B0504020202020204" pitchFamily="34" charset="-122"/>
                  <a:ea typeface="汉仪雅酷黑 55W" panose="020B0504020202020204" pitchFamily="34" charset="-122"/>
                </a:rPr>
                <a:t>月</a:t>
              </a:r>
              <a:r>
                <a:rPr lang="en-US" altLang="zh-CN" sz="1600">
                  <a:latin typeface="汉仪雅酷黑 55W" panose="020B0504020202020204" pitchFamily="34" charset="-122"/>
                  <a:ea typeface="汉仪雅酷黑 55W" panose="020B0504020202020204" pitchFamily="34" charset="-122"/>
                </a:rPr>
                <a:t>2</a:t>
              </a:r>
              <a:r>
                <a:rPr lang="zh-CN" altLang="en-US" sz="1600">
                  <a:latin typeface="汉仪雅酷黑 55W" panose="020B0504020202020204" pitchFamily="34" charset="-122"/>
                  <a:ea typeface="汉仪雅酷黑 55W" panose="020B0504020202020204" pitchFamily="34" charset="-122"/>
                </a:rPr>
                <a:t>日</a:t>
              </a:r>
            </a:p>
          </p:txBody>
        </p:sp>
        <p:pic>
          <p:nvPicPr>
            <p:cNvPr id="14" name="图片 13"/>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32120" y="3657769"/>
              <a:ext cx="3007489" cy="1930357"/>
            </a:xfrm>
            <a:prstGeom prst="rect">
              <a:avLst/>
            </a:prstGeom>
          </p:spPr>
        </p:pic>
        <p:sp>
          <p:nvSpPr>
            <p:cNvPr id="15" name="文本框 14"/>
            <p:cNvSpPr txBox="1"/>
            <p:nvPr/>
          </p:nvSpPr>
          <p:spPr>
            <a:xfrm>
              <a:off x="646252" y="3908453"/>
              <a:ext cx="2579225" cy="1304396"/>
            </a:xfrm>
            <a:prstGeom prst="rect">
              <a:avLst/>
            </a:prstGeom>
            <a:noFill/>
          </p:spPr>
          <p:txBody>
            <a:bodyPr wrap="square">
              <a:spAutoFit/>
            </a:bodyPr>
            <a:lstStyle/>
            <a:p>
              <a:pPr>
                <a:lnSpc>
                  <a:spcPct val="125000"/>
                </a:lnSpc>
              </a:pPr>
              <a:r>
                <a:rPr lang="en-US" altLang="zh-CN" sz="1600">
                  <a:solidFill>
                    <a:schemeClr val="bg1"/>
                  </a:solidFill>
                  <a:latin typeface="汉仪雅酷黑 55W" panose="020B0504020202020204" pitchFamily="34" charset="-122"/>
                  <a:ea typeface="汉仪雅酷黑 55W" panose="020B0504020202020204" pitchFamily="34" charset="-122"/>
                </a:rPr>
                <a:t>ChatGPT</a:t>
              </a:r>
              <a:r>
                <a:rPr lang="zh-CN" altLang="en-US" sz="1600">
                  <a:solidFill>
                    <a:schemeClr val="bg1"/>
                  </a:solidFill>
                  <a:latin typeface="汉仪雅酷黑 55W" panose="020B0504020202020204" pitchFamily="34" charset="-122"/>
                  <a:ea typeface="汉仪雅酷黑 55W" panose="020B0504020202020204" pitchFamily="34" charset="-122"/>
                </a:rPr>
                <a:t>的开发公司</a:t>
              </a:r>
              <a:r>
                <a:rPr lang="en-US" altLang="zh-CN" sz="1600">
                  <a:solidFill>
                    <a:schemeClr val="bg1"/>
                  </a:solidFill>
                  <a:latin typeface="汉仪雅酷黑 55W" panose="020B0504020202020204" pitchFamily="34" charset="-122"/>
                  <a:ea typeface="汉仪雅酷黑 55W" panose="020B0504020202020204" pitchFamily="34" charset="-122"/>
                </a:rPr>
                <a:t>——</a:t>
              </a:r>
              <a:r>
                <a:rPr lang="zh-CN" altLang="en-US" sz="1600">
                  <a:solidFill>
                    <a:schemeClr val="bg1"/>
                  </a:solidFill>
                  <a:latin typeface="汉仪雅酷黑 55W" panose="020B0504020202020204" pitchFamily="34" charset="-122"/>
                  <a:ea typeface="汉仪雅酷黑 55W" panose="020B0504020202020204" pitchFamily="34" charset="-122"/>
                </a:rPr>
                <a:t>美国人工智能公司</a:t>
              </a:r>
              <a:r>
                <a:rPr lang="en-US" altLang="zh-CN" sz="1600">
                  <a:solidFill>
                    <a:schemeClr val="bg1"/>
                  </a:solidFill>
                  <a:latin typeface="汉仪雅酷黑 55W" panose="020B0504020202020204" pitchFamily="34" charset="-122"/>
                  <a:ea typeface="汉仪雅酷黑 55W" panose="020B0504020202020204" pitchFamily="34" charset="-122"/>
                </a:rPr>
                <a:t>OpenAI</a:t>
              </a:r>
              <a:r>
                <a:rPr lang="zh-CN" altLang="en-US" sz="1600">
                  <a:solidFill>
                    <a:schemeClr val="bg1"/>
                  </a:solidFill>
                  <a:latin typeface="汉仪雅酷黑 55W" panose="020B0504020202020204" pitchFamily="34" charset="-122"/>
                  <a:ea typeface="汉仪雅酷黑 55W" panose="020B0504020202020204" pitchFamily="34" charset="-122"/>
                </a:rPr>
                <a:t>顺势推出了这一应用程序的付费订阅版本。 </a:t>
              </a:r>
            </a:p>
          </p:txBody>
        </p:sp>
      </p:grpSp>
      <p:grpSp>
        <p:nvGrpSpPr>
          <p:cNvPr id="25" name="组合 24"/>
          <p:cNvGrpSpPr/>
          <p:nvPr/>
        </p:nvGrpSpPr>
        <p:grpSpPr>
          <a:xfrm>
            <a:off x="5866779" y="1276729"/>
            <a:ext cx="3007489" cy="2363510"/>
            <a:chOff x="432120" y="1180787"/>
            <a:chExt cx="3007489" cy="2363510"/>
          </a:xfrm>
        </p:grpSpPr>
        <p:sp>
          <p:nvSpPr>
            <p:cNvPr id="26" name="矩形: 圆角 25"/>
            <p:cNvSpPr/>
            <p:nvPr/>
          </p:nvSpPr>
          <p:spPr>
            <a:xfrm>
              <a:off x="861176" y="3169019"/>
              <a:ext cx="2149377" cy="375278"/>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汉仪雅酷黑 55W" panose="020B0504020202020204" pitchFamily="34" charset="-122"/>
                  <a:ea typeface="汉仪雅酷黑 55W" panose="020B0504020202020204" pitchFamily="34" charset="-122"/>
                </a:rPr>
                <a:t>2023</a:t>
              </a:r>
              <a:r>
                <a:rPr lang="zh-CN" altLang="en-US" sz="1600">
                  <a:latin typeface="汉仪雅酷黑 55W" panose="020B0504020202020204" pitchFamily="34" charset="-122"/>
                  <a:ea typeface="汉仪雅酷黑 55W" panose="020B0504020202020204" pitchFamily="34" charset="-122"/>
                </a:rPr>
                <a:t>年</a:t>
              </a:r>
              <a:r>
                <a:rPr lang="en-US" altLang="zh-CN" sz="1600">
                  <a:latin typeface="汉仪雅酷黑 55W" panose="020B0504020202020204" pitchFamily="34" charset="-122"/>
                  <a:ea typeface="汉仪雅酷黑 55W" panose="020B0504020202020204" pitchFamily="34" charset="-122"/>
                </a:rPr>
                <a:t>2</a:t>
              </a:r>
              <a:r>
                <a:rPr lang="zh-CN" altLang="en-US" sz="1600">
                  <a:latin typeface="汉仪雅酷黑 55W" panose="020B0504020202020204" pitchFamily="34" charset="-122"/>
                  <a:ea typeface="汉仪雅酷黑 55W" panose="020B0504020202020204" pitchFamily="34" charset="-122"/>
                </a:rPr>
                <a:t>月</a:t>
              </a:r>
              <a:r>
                <a:rPr lang="en-US" altLang="zh-CN" sz="1600">
                  <a:latin typeface="汉仪雅酷黑 55W" panose="020B0504020202020204" pitchFamily="34" charset="-122"/>
                  <a:ea typeface="汉仪雅酷黑 55W" panose="020B0504020202020204" pitchFamily="34" charset="-122"/>
                </a:rPr>
                <a:t>7</a:t>
              </a:r>
              <a:r>
                <a:rPr lang="zh-CN" altLang="en-US" sz="1600">
                  <a:latin typeface="汉仪雅酷黑 55W" panose="020B0504020202020204" pitchFamily="34" charset="-122"/>
                  <a:ea typeface="汉仪雅酷黑 55W" panose="020B0504020202020204" pitchFamily="34" charset="-122"/>
                </a:rPr>
                <a:t>日</a:t>
              </a:r>
            </a:p>
          </p:txBody>
        </p:sp>
        <p:pic>
          <p:nvPicPr>
            <p:cNvPr id="27" name="图片 26"/>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32120" y="1180787"/>
              <a:ext cx="3007489" cy="1930357"/>
            </a:xfrm>
            <a:prstGeom prst="rect">
              <a:avLst/>
            </a:prstGeom>
          </p:spPr>
        </p:pic>
        <p:sp>
          <p:nvSpPr>
            <p:cNvPr id="28" name="文本框 27"/>
            <p:cNvSpPr txBox="1"/>
            <p:nvPr/>
          </p:nvSpPr>
          <p:spPr>
            <a:xfrm>
              <a:off x="646252" y="1431471"/>
              <a:ext cx="2579225" cy="1304396"/>
            </a:xfrm>
            <a:prstGeom prst="rect">
              <a:avLst/>
            </a:prstGeom>
            <a:noFill/>
          </p:spPr>
          <p:txBody>
            <a:bodyPr wrap="square">
              <a:spAutoFit/>
            </a:bodyPr>
            <a:lstStyle/>
            <a:p>
              <a:pPr>
                <a:lnSpc>
                  <a:spcPct val="125000"/>
                </a:lnSpc>
              </a:pPr>
              <a:r>
                <a:rPr lang="zh-CN" altLang="en-US" sz="1600">
                  <a:solidFill>
                    <a:schemeClr val="bg1"/>
                  </a:solidFill>
                  <a:latin typeface="汉仪雅酷黑 55W" panose="020B0504020202020204" pitchFamily="34" charset="-122"/>
                  <a:ea typeface="汉仪雅酷黑 55W" panose="020B0504020202020204" pitchFamily="34" charset="-122"/>
                </a:rPr>
                <a:t>微软宣布推出由</a:t>
              </a:r>
              <a:r>
                <a:rPr lang="en-US" altLang="zh-CN" sz="1600">
                  <a:solidFill>
                    <a:schemeClr val="bg1"/>
                  </a:solidFill>
                  <a:latin typeface="汉仪雅酷黑 55W" panose="020B0504020202020204" pitchFamily="34" charset="-122"/>
                  <a:ea typeface="汉仪雅酷黑 55W" panose="020B0504020202020204" pitchFamily="34" charset="-122"/>
                </a:rPr>
                <a:t>ChatGPT</a:t>
              </a:r>
              <a:r>
                <a:rPr lang="zh-CN" altLang="en-US" sz="1600">
                  <a:solidFill>
                    <a:schemeClr val="bg1"/>
                  </a:solidFill>
                  <a:latin typeface="汉仪雅酷黑 55W" panose="020B0504020202020204" pitchFamily="34" charset="-122"/>
                  <a:ea typeface="汉仪雅酷黑 55W" panose="020B0504020202020204" pitchFamily="34" charset="-122"/>
                </a:rPr>
                <a:t>支持的最新版本人工智能搜索引擎</a:t>
              </a:r>
              <a:r>
                <a:rPr lang="en-US" altLang="zh-CN" sz="1600">
                  <a:solidFill>
                    <a:schemeClr val="bg1"/>
                  </a:solidFill>
                  <a:latin typeface="汉仪雅酷黑 55W" panose="020B0504020202020204" pitchFamily="34" charset="-122"/>
                  <a:ea typeface="汉仪雅酷黑 55W" panose="020B0504020202020204" pitchFamily="34" charset="-122"/>
                </a:rPr>
                <a:t>Bing</a:t>
              </a:r>
              <a:r>
                <a:rPr lang="zh-CN" altLang="en-US" sz="1600">
                  <a:solidFill>
                    <a:schemeClr val="bg1"/>
                  </a:solidFill>
                  <a:latin typeface="汉仪雅酷黑 55W" panose="020B0504020202020204" pitchFamily="34" charset="-122"/>
                  <a:ea typeface="汉仪雅酷黑 55W" panose="020B0504020202020204" pitchFamily="34" charset="-122"/>
                </a:rPr>
                <a:t>（必应）和</a:t>
              </a:r>
              <a:r>
                <a:rPr lang="en-US" altLang="zh-CN" sz="1600">
                  <a:solidFill>
                    <a:schemeClr val="bg1"/>
                  </a:solidFill>
                  <a:latin typeface="汉仪雅酷黑 55W" panose="020B0504020202020204" pitchFamily="34" charset="-122"/>
                  <a:ea typeface="汉仪雅酷黑 55W" panose="020B0504020202020204" pitchFamily="34" charset="-122"/>
                </a:rPr>
                <a:t>Edge</a:t>
              </a:r>
              <a:r>
                <a:rPr lang="zh-CN" altLang="en-US" sz="1600">
                  <a:solidFill>
                    <a:schemeClr val="bg1"/>
                  </a:solidFill>
                  <a:latin typeface="汉仪雅酷黑 55W" panose="020B0504020202020204" pitchFamily="34" charset="-122"/>
                  <a:ea typeface="汉仪雅酷黑 55W" panose="020B0504020202020204" pitchFamily="34" charset="-122"/>
                </a:rPr>
                <a:t>浏览器。</a:t>
              </a:r>
            </a:p>
          </p:txBody>
        </p:sp>
      </p:grpSp>
      <p:grpSp>
        <p:nvGrpSpPr>
          <p:cNvPr id="29" name="组合 28"/>
          <p:cNvGrpSpPr/>
          <p:nvPr/>
        </p:nvGrpSpPr>
        <p:grpSpPr>
          <a:xfrm>
            <a:off x="8445212" y="3264961"/>
            <a:ext cx="3007489" cy="2419107"/>
            <a:chOff x="432120" y="3169019"/>
            <a:chExt cx="3007489" cy="2419107"/>
          </a:xfrm>
        </p:grpSpPr>
        <p:sp>
          <p:nvSpPr>
            <p:cNvPr id="30" name="矩形: 圆角 29"/>
            <p:cNvSpPr/>
            <p:nvPr/>
          </p:nvSpPr>
          <p:spPr>
            <a:xfrm>
              <a:off x="861176" y="3169019"/>
              <a:ext cx="2149377" cy="375278"/>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汉仪雅酷黑 55W" panose="020B0504020202020204" pitchFamily="34" charset="-122"/>
                  <a:ea typeface="汉仪雅酷黑 55W" panose="020B0504020202020204" pitchFamily="34" charset="-122"/>
                </a:rPr>
                <a:t>2023</a:t>
              </a:r>
              <a:r>
                <a:rPr lang="zh-CN" altLang="en-US" sz="1600">
                  <a:latin typeface="汉仪雅酷黑 55W" panose="020B0504020202020204" pitchFamily="34" charset="-122"/>
                  <a:ea typeface="汉仪雅酷黑 55W" panose="020B0504020202020204" pitchFamily="34" charset="-122"/>
                </a:rPr>
                <a:t>年</a:t>
              </a:r>
              <a:r>
                <a:rPr lang="en-US" altLang="zh-CN" sz="1600">
                  <a:latin typeface="汉仪雅酷黑 55W" panose="020B0504020202020204" pitchFamily="34" charset="-122"/>
                  <a:ea typeface="汉仪雅酷黑 55W" panose="020B0504020202020204" pitchFamily="34" charset="-122"/>
                </a:rPr>
                <a:t>2</a:t>
              </a:r>
              <a:r>
                <a:rPr lang="zh-CN" altLang="en-US" sz="1600">
                  <a:latin typeface="汉仪雅酷黑 55W" panose="020B0504020202020204" pitchFamily="34" charset="-122"/>
                  <a:ea typeface="汉仪雅酷黑 55W" panose="020B0504020202020204" pitchFamily="34" charset="-122"/>
                </a:rPr>
                <a:t>月</a:t>
              </a:r>
              <a:r>
                <a:rPr lang="en-US" altLang="zh-CN" sz="1600">
                  <a:latin typeface="汉仪雅酷黑 55W" panose="020B0504020202020204" pitchFamily="34" charset="-122"/>
                  <a:ea typeface="汉仪雅酷黑 55W" panose="020B0504020202020204" pitchFamily="34" charset="-122"/>
                </a:rPr>
                <a:t>8</a:t>
              </a:r>
              <a:r>
                <a:rPr lang="zh-CN" altLang="en-US" sz="1600">
                  <a:latin typeface="汉仪雅酷黑 55W" panose="020B0504020202020204" pitchFamily="34" charset="-122"/>
                  <a:ea typeface="汉仪雅酷黑 55W" panose="020B0504020202020204" pitchFamily="34" charset="-122"/>
                </a:rPr>
                <a:t>日</a:t>
              </a:r>
            </a:p>
          </p:txBody>
        </p:sp>
        <p:pic>
          <p:nvPicPr>
            <p:cNvPr id="31" name="图片 30"/>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32120" y="3657769"/>
              <a:ext cx="3007489" cy="1930357"/>
            </a:xfrm>
            <a:prstGeom prst="rect">
              <a:avLst/>
            </a:prstGeom>
          </p:spPr>
        </p:pic>
        <p:sp>
          <p:nvSpPr>
            <p:cNvPr id="32" name="文本框 31"/>
            <p:cNvSpPr txBox="1"/>
            <p:nvPr/>
          </p:nvSpPr>
          <p:spPr>
            <a:xfrm>
              <a:off x="646252" y="3908453"/>
              <a:ext cx="2579225" cy="996619"/>
            </a:xfrm>
            <a:prstGeom prst="rect">
              <a:avLst/>
            </a:prstGeom>
            <a:noFill/>
          </p:spPr>
          <p:txBody>
            <a:bodyPr wrap="square">
              <a:spAutoFit/>
            </a:bodyPr>
            <a:lstStyle/>
            <a:p>
              <a:pPr>
                <a:lnSpc>
                  <a:spcPct val="125000"/>
                </a:lnSpc>
              </a:pPr>
              <a:r>
                <a:rPr lang="zh-CN" altLang="en-US" sz="1600">
                  <a:solidFill>
                    <a:schemeClr val="bg1"/>
                  </a:solidFill>
                  <a:latin typeface="汉仪雅酷黑 55W" panose="020B0504020202020204" pitchFamily="34" charset="-122"/>
                  <a:ea typeface="汉仪雅酷黑 55W" panose="020B0504020202020204" pitchFamily="34" charset="-122"/>
                </a:rPr>
                <a:t>微软宣布将</a:t>
              </a:r>
              <a:r>
                <a:rPr lang="en-US" altLang="zh-CN" sz="1600">
                  <a:solidFill>
                    <a:schemeClr val="bg1"/>
                  </a:solidFill>
                  <a:latin typeface="汉仪雅酷黑 55W" panose="020B0504020202020204" pitchFamily="34" charset="-122"/>
                  <a:ea typeface="汉仪雅酷黑 55W" panose="020B0504020202020204" pitchFamily="34" charset="-122"/>
                </a:rPr>
                <a:t>OpenAI</a:t>
              </a:r>
              <a:r>
                <a:rPr lang="zh-CN" altLang="en-US" sz="1600">
                  <a:solidFill>
                    <a:schemeClr val="bg1"/>
                  </a:solidFill>
                  <a:latin typeface="汉仪雅酷黑 55W" panose="020B0504020202020204" pitchFamily="34" charset="-122"/>
                  <a:ea typeface="汉仪雅酷黑 55W" panose="020B0504020202020204" pitchFamily="34" charset="-122"/>
                </a:rPr>
                <a:t>传闻已久的</a:t>
              </a:r>
              <a:r>
                <a:rPr lang="en-US" altLang="zh-CN" sz="1600">
                  <a:solidFill>
                    <a:schemeClr val="bg1"/>
                  </a:solidFill>
                  <a:latin typeface="汉仪雅酷黑 55W" panose="020B0504020202020204" pitchFamily="34" charset="-122"/>
                  <a:ea typeface="汉仪雅酷黑 55W" panose="020B0504020202020204" pitchFamily="34" charset="-122"/>
                </a:rPr>
                <a:t>GPT-4</a:t>
              </a:r>
              <a:r>
                <a:rPr lang="zh-CN" altLang="en-US" sz="1600">
                  <a:solidFill>
                    <a:schemeClr val="bg1"/>
                  </a:solidFill>
                  <a:latin typeface="汉仪雅酷黑 55W" panose="020B0504020202020204" pitchFamily="34" charset="-122"/>
                  <a:ea typeface="汉仪雅酷黑 55W" panose="020B0504020202020204" pitchFamily="34" charset="-122"/>
                </a:rPr>
                <a:t>模型集成到</a:t>
              </a:r>
              <a:r>
                <a:rPr lang="en-US" altLang="zh-CN" sz="1600">
                  <a:solidFill>
                    <a:schemeClr val="bg1"/>
                  </a:solidFill>
                  <a:latin typeface="汉仪雅酷黑 55W" panose="020B0504020202020204" pitchFamily="34" charset="-122"/>
                  <a:ea typeface="汉仪雅酷黑 55W" panose="020B0504020202020204" pitchFamily="34" charset="-122"/>
                </a:rPr>
                <a:t>Bing</a:t>
              </a:r>
              <a:r>
                <a:rPr lang="zh-CN" altLang="en-US" sz="1600">
                  <a:solidFill>
                    <a:schemeClr val="bg1"/>
                  </a:solidFill>
                  <a:latin typeface="汉仪雅酷黑 55W" panose="020B0504020202020204" pitchFamily="34" charset="-122"/>
                  <a:ea typeface="汉仪雅酷黑 55W" panose="020B0504020202020204" pitchFamily="34" charset="-122"/>
                </a:rPr>
                <a:t>及</a:t>
              </a:r>
              <a:r>
                <a:rPr lang="en-US" altLang="zh-CN" sz="1600">
                  <a:solidFill>
                    <a:schemeClr val="bg1"/>
                  </a:solidFill>
                  <a:latin typeface="汉仪雅酷黑 55W" panose="020B0504020202020204" pitchFamily="34" charset="-122"/>
                  <a:ea typeface="汉仪雅酷黑 55W" panose="020B0504020202020204" pitchFamily="34" charset="-122"/>
                </a:rPr>
                <a:t>Edge</a:t>
              </a:r>
              <a:r>
                <a:rPr lang="zh-CN" altLang="en-US" sz="1600">
                  <a:solidFill>
                    <a:schemeClr val="bg1"/>
                  </a:solidFill>
                  <a:latin typeface="汉仪雅酷黑 55W" panose="020B0504020202020204" pitchFamily="34" charset="-122"/>
                  <a:ea typeface="汉仪雅酷黑 55W" panose="020B0504020202020204" pitchFamily="34" charset="-122"/>
                </a:rPr>
                <a:t>浏览器中。 </a:t>
              </a:r>
            </a:p>
          </p:txBody>
        </p:sp>
      </p:grpSp>
      <p:sp>
        <p:nvSpPr>
          <p:cNvPr id="4" name="文本框 3">
            <a:extLst>
              <a:ext uri="{FF2B5EF4-FFF2-40B4-BE49-F238E27FC236}">
                <a16:creationId xmlns:a16="http://schemas.microsoft.com/office/drawing/2014/main" id="{8D8BA5EF-C1E6-2A70-459F-6069D6BEBDB6}"/>
              </a:ext>
            </a:extLst>
          </p:cNvPr>
          <p:cNvSpPr txBox="1"/>
          <p:nvPr/>
        </p:nvSpPr>
        <p:spPr>
          <a:xfrm>
            <a:off x="4246323" y="1426583"/>
            <a:ext cx="6248400" cy="369332"/>
          </a:xfrm>
          <a:prstGeom prst="rect">
            <a:avLst/>
          </a:prstGeom>
          <a:noFill/>
        </p:spPr>
        <p:txBody>
          <a:bodyPr wrap="square">
            <a:spAutoFit/>
          </a:bodyPr>
          <a:lstStyle/>
          <a:p>
            <a:r>
              <a:rPr lang="zh-CN" altLang="en-US" sz="1800" dirty="0">
                <a:solidFill>
                  <a:schemeClr val="bg1"/>
                </a:solidFill>
                <a:latin typeface="汉仪雅酷黑简" panose="02010600030101010101" charset="-122"/>
                <a:ea typeface="汉仪雅酷黑简" panose="02010600030101010101" charset="-122"/>
              </a:rPr>
              <a:t>核心思想</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597541" y="1256731"/>
            <a:ext cx="6104064" cy="1569660"/>
          </a:xfrm>
          <a:prstGeom prst="rect">
            <a:avLst/>
          </a:prstGeom>
          <a:noFill/>
        </p:spPr>
        <p:txBody>
          <a:bodyPr wrap="square" rtlCol="0">
            <a:spAutoFit/>
          </a:bodyPr>
          <a:lstStyle/>
          <a:p>
            <a:pPr algn="dist"/>
            <a:r>
              <a:rPr lang="zh-CN" altLang="en-US" sz="9600" dirty="0">
                <a:solidFill>
                  <a:schemeClr val="bg1">
                    <a:alpha val="7000"/>
                  </a:schemeClr>
                </a:solidFill>
                <a:latin typeface="汉仪雅酷黑简" panose="00020600040101010101" pitchFamily="18" charset="-122"/>
                <a:ea typeface="汉仪雅酷黑简" panose="00020600040101010101" pitchFamily="18" charset="-122"/>
              </a:rPr>
              <a:t>深度学习</a:t>
            </a:r>
          </a:p>
        </p:txBody>
      </p:sp>
      <p:sp>
        <p:nvSpPr>
          <p:cNvPr id="2" name="文本框 1"/>
          <p:cNvSpPr txBox="1"/>
          <p:nvPr/>
        </p:nvSpPr>
        <p:spPr>
          <a:xfrm>
            <a:off x="1848376" y="2744738"/>
            <a:ext cx="2238240" cy="830997"/>
          </a:xfrm>
          <a:prstGeom prst="rect">
            <a:avLst/>
          </a:prstGeom>
          <a:noFill/>
        </p:spPr>
        <p:txBody>
          <a:bodyPr wrap="square" rtlCol="0">
            <a:spAutoFit/>
          </a:bodyPr>
          <a:lstStyle/>
          <a:p>
            <a:pPr algn="dist">
              <a:spcAft>
                <a:spcPts val="600"/>
              </a:spcAft>
            </a:pPr>
            <a:r>
              <a:rPr lang="en-US" altLang="zh-CN" sz="4800" dirty="0" err="1">
                <a:solidFill>
                  <a:schemeClr val="bg1"/>
                </a:solidFill>
                <a:latin typeface="汉仪雅酷黑 55W" panose="020B0504020202020204" pitchFamily="34" charset="-122"/>
                <a:ea typeface="汉仪雅酷黑 55W" panose="020B0504020202020204" pitchFamily="34" charset="-122"/>
              </a:rPr>
              <a:t>FBnet</a:t>
            </a:r>
            <a:endParaRPr lang="zh-CN" altLang="en-US" sz="4800" dirty="0">
              <a:solidFill>
                <a:schemeClr val="bg1"/>
              </a:solidFill>
              <a:latin typeface="汉仪雅酷黑 55W" panose="020B0504020202020204" pitchFamily="34" charset="-122"/>
              <a:ea typeface="汉仪雅酷黑 55W" panose="020B0504020202020204" pitchFamily="34" charset="-122"/>
            </a:endParaRPr>
          </a:p>
        </p:txBody>
      </p:sp>
      <p:sp>
        <p:nvSpPr>
          <p:cNvPr id="3" name="文本框 2"/>
          <p:cNvSpPr txBox="1"/>
          <p:nvPr/>
        </p:nvSpPr>
        <p:spPr>
          <a:xfrm>
            <a:off x="1694994" y="1295499"/>
            <a:ext cx="1474310" cy="1569660"/>
          </a:xfrm>
          <a:prstGeom prst="rect">
            <a:avLst/>
          </a:prstGeom>
          <a:noFill/>
        </p:spPr>
        <p:txBody>
          <a:bodyPr wrap="square" rtlCol="0">
            <a:spAutoFit/>
          </a:bodyPr>
          <a:lstStyle/>
          <a:p>
            <a:pPr algn="ctr"/>
            <a:r>
              <a:rPr lang="en-US" altLang="zh-CN" sz="9600">
                <a:solidFill>
                  <a:schemeClr val="bg1"/>
                </a:solidFill>
                <a:latin typeface="汉仪雅酷黑简" panose="00020600040101010101" pitchFamily="18" charset="-122"/>
                <a:ea typeface="汉仪雅酷黑简" panose="00020600040101010101" pitchFamily="18" charset="-122"/>
              </a:rPr>
              <a:t>2</a:t>
            </a:r>
            <a:endParaRPr lang="zh-CN" altLang="en-US" sz="9600">
              <a:solidFill>
                <a:schemeClr val="bg1"/>
              </a:solidFill>
              <a:latin typeface="汉仪雅酷黑简" panose="00020600040101010101" pitchFamily="18" charset="-122"/>
              <a:ea typeface="汉仪雅酷黑简" panose="00020600040101010101" pitchFamily="18" charset="-122"/>
            </a:endParaRPr>
          </a:p>
        </p:txBody>
      </p:sp>
      <p:pic>
        <p:nvPicPr>
          <p:cNvPr id="4" name="图片 3"/>
          <p:cNvPicPr>
            <a:picLocks noChangeAspect="1"/>
          </p:cNvPicPr>
          <p:nvPr/>
        </p:nvPicPr>
        <p:blipFill>
          <a:blip r:embed="rId2" cstate="screen"/>
          <a:stretch>
            <a:fillRect/>
          </a:stretch>
        </p:blipFill>
        <p:spPr>
          <a:xfrm>
            <a:off x="4190960" y="2971815"/>
            <a:ext cx="917226" cy="457185"/>
          </a:xfrm>
          <a:prstGeom prst="rect">
            <a:avLst/>
          </a:prstGeom>
        </p:spPr>
      </p:pic>
      <p:pic>
        <p:nvPicPr>
          <p:cNvPr id="5" name="图片 4"/>
          <p:cNvPicPr>
            <a:picLocks noChangeAspect="1"/>
          </p:cNvPicPr>
          <p:nvPr/>
        </p:nvPicPr>
        <p:blipFill>
          <a:blip r:embed="rId3" cstate="screen"/>
          <a:stretch>
            <a:fillRect/>
          </a:stretch>
        </p:blipFill>
        <p:spPr>
          <a:xfrm>
            <a:off x="1848376" y="4754190"/>
            <a:ext cx="1167546" cy="581955"/>
          </a:xfrm>
          <a:prstGeom prst="rect">
            <a:avLst/>
          </a:prstGeom>
        </p:spPr>
      </p:pic>
      <p:sp>
        <p:nvSpPr>
          <p:cNvPr id="6" name="文本框 5"/>
          <p:cNvSpPr txBox="1"/>
          <p:nvPr/>
        </p:nvSpPr>
        <p:spPr>
          <a:xfrm>
            <a:off x="1848376" y="3581487"/>
            <a:ext cx="4691321" cy="1152816"/>
          </a:xfrm>
          <a:prstGeom prst="rect">
            <a:avLst/>
          </a:prstGeom>
          <a:noFill/>
        </p:spPr>
        <p:txBody>
          <a:bodyPr wrap="square">
            <a:spAutoFit/>
          </a:bodyPr>
          <a:lstStyle/>
          <a:p>
            <a:pPr>
              <a:lnSpc>
                <a:spcPct val="125000"/>
              </a:lnSpc>
            </a:pPr>
            <a:r>
              <a:rPr lang="en-US" altLang="zh-CN" sz="1400" dirty="0" err="1">
                <a:solidFill>
                  <a:srgbClr val="F6F2EB"/>
                </a:solidFill>
                <a:latin typeface="汉仪雅酷黑 55W" panose="020B0504020202020204" pitchFamily="34" charset="-122"/>
                <a:ea typeface="汉仪雅酷黑 55W" panose="020B0504020202020204" pitchFamily="34" charset="-122"/>
              </a:rPr>
              <a:t>FBNet</a:t>
            </a:r>
            <a:r>
              <a:rPr lang="zh-CN" altLang="en-US" sz="1400" dirty="0">
                <a:solidFill>
                  <a:srgbClr val="F6F2EB"/>
                </a:solidFill>
                <a:latin typeface="汉仪雅酷黑 55W" panose="020B0504020202020204" pitchFamily="34" charset="-122"/>
                <a:ea typeface="汉仪雅酷黑 55W" panose="020B0504020202020204" pitchFamily="34" charset="-122"/>
              </a:rPr>
              <a:t>是一种用于自动搜索神经网络结构的方法。其核心逻辑是通过设计一种可在计算资源受限的环境下快速搜索高效神经网络结构的算法。</a:t>
            </a:r>
            <a:r>
              <a:rPr lang="en-US" altLang="zh-CN" sz="1400" dirty="0" err="1">
                <a:solidFill>
                  <a:srgbClr val="F6F2EB"/>
                </a:solidFill>
                <a:latin typeface="汉仪雅酷黑 55W" panose="020B0504020202020204" pitchFamily="34" charset="-122"/>
                <a:ea typeface="汉仪雅酷黑 55W" panose="020B0504020202020204" pitchFamily="34" charset="-122"/>
              </a:rPr>
              <a:t>FBNet</a:t>
            </a:r>
            <a:r>
              <a:rPr lang="zh-CN" altLang="en-US" sz="1400" dirty="0">
                <a:solidFill>
                  <a:srgbClr val="F6F2EB"/>
                </a:solidFill>
                <a:latin typeface="汉仪雅酷黑 55W" panose="020B0504020202020204" pitchFamily="34" charset="-122"/>
                <a:ea typeface="汉仪雅酷黑 55W" panose="020B0504020202020204" pitchFamily="34" charset="-122"/>
              </a:rPr>
              <a:t>的目标是找到一个小而高效的网络结构，以适应移动设备等资源有限的环境。</a:t>
            </a:r>
          </a:p>
        </p:txBody>
      </p:sp>
      <p:sp>
        <p:nvSpPr>
          <p:cNvPr id="7" name="文本框 6"/>
          <p:cNvSpPr txBox="1"/>
          <p:nvPr/>
        </p:nvSpPr>
        <p:spPr>
          <a:xfrm>
            <a:off x="2948367" y="2230370"/>
            <a:ext cx="1138249" cy="369332"/>
          </a:xfrm>
          <a:prstGeom prst="rect">
            <a:avLst/>
          </a:prstGeom>
          <a:noFill/>
        </p:spPr>
        <p:txBody>
          <a:bodyPr wrap="square" rtlCol="0">
            <a:spAutoFit/>
          </a:bodyPr>
          <a:lstStyle/>
          <a:p>
            <a:pPr algn="dist">
              <a:spcAft>
                <a:spcPts val="600"/>
              </a:spcAft>
            </a:pPr>
            <a:r>
              <a:rPr lang="en-US" altLang="zh-CN">
                <a:solidFill>
                  <a:schemeClr val="bg1"/>
                </a:solidFill>
                <a:latin typeface="汉仪雅酷黑 55W" panose="020B0504020202020204" pitchFamily="34" charset="-122"/>
                <a:ea typeface="汉仪雅酷黑 55W" panose="020B0504020202020204" pitchFamily="34" charset="-122"/>
              </a:rPr>
              <a:t>PART</a:t>
            </a:r>
            <a:endParaRPr lang="zh-CN" altLang="en-US">
              <a:solidFill>
                <a:schemeClr val="bg1"/>
              </a:solidFill>
              <a:latin typeface="汉仪雅酷黑 55W" panose="020B0504020202020204" pitchFamily="34" charset="-122"/>
              <a:ea typeface="汉仪雅酷黑 55W" panose="020B0504020202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FBnet</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dirty="0"/>
          </a:p>
        </p:txBody>
      </p:sp>
      <p:sp>
        <p:nvSpPr>
          <p:cNvPr id="3" name="椭圆 2"/>
          <p:cNvSpPr/>
          <p:nvPr/>
        </p:nvSpPr>
        <p:spPr>
          <a:xfrm>
            <a:off x="4358640" y="1469390"/>
            <a:ext cx="3474720" cy="3474720"/>
          </a:xfrm>
          <a:prstGeom prst="ellipse">
            <a:avLst/>
          </a:prstGeom>
          <a:gradFill flip="none" rotWithShape="1">
            <a:gsLst>
              <a:gs pos="1000">
                <a:srgbClr val="6D396D">
                  <a:alpha val="30000"/>
                </a:srgbClr>
              </a:gs>
              <a:gs pos="100000">
                <a:srgbClr val="1E2B7C">
                  <a:lumMod val="96000"/>
                  <a:alpha val="72000"/>
                </a:srgbClr>
              </a:gs>
            </a:gsLst>
            <a:lin ang="2700000" scaled="1"/>
            <a:tileRect/>
          </a:gradFill>
          <a:ln>
            <a:solidFill>
              <a:srgbClr val="E2E9F0">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汉仪雅酷黑 55W" panose="020B0504020202020204" pitchFamily="34" charset="-122"/>
              <a:ea typeface="汉仪雅酷黑 55W" panose="020B0504020202020204" pitchFamily="34" charset="-122"/>
            </a:endParaRPr>
          </a:p>
        </p:txBody>
      </p:sp>
      <p:grpSp>
        <p:nvGrpSpPr>
          <p:cNvPr id="14" name="组合 13"/>
          <p:cNvGrpSpPr/>
          <p:nvPr/>
        </p:nvGrpSpPr>
        <p:grpSpPr>
          <a:xfrm>
            <a:off x="4866640" y="1977390"/>
            <a:ext cx="2458720" cy="2458720"/>
            <a:chOff x="4866640" y="2199640"/>
            <a:chExt cx="2458720" cy="2458720"/>
          </a:xfrm>
        </p:grpSpPr>
        <p:sp>
          <p:nvSpPr>
            <p:cNvPr id="4" name="椭圆 3"/>
            <p:cNvSpPr/>
            <p:nvPr/>
          </p:nvSpPr>
          <p:spPr>
            <a:xfrm>
              <a:off x="4866640" y="2199640"/>
              <a:ext cx="2458720" cy="2458720"/>
            </a:xfrm>
            <a:prstGeom prst="ellipse">
              <a:avLst/>
            </a:prstGeom>
            <a:gradFill flip="none" rotWithShape="1">
              <a:gsLst>
                <a:gs pos="1000">
                  <a:srgbClr val="6D396D">
                    <a:alpha val="30000"/>
                  </a:srgbClr>
                </a:gs>
                <a:gs pos="100000">
                  <a:srgbClr val="1E2B7C">
                    <a:lumMod val="96000"/>
                    <a:alpha val="72000"/>
                  </a:srgbClr>
                </a:gs>
              </a:gsLst>
              <a:lin ang="2700000" scaled="1"/>
              <a:tileRect/>
            </a:gradFill>
            <a:ln>
              <a:solidFill>
                <a:srgbClr val="E2E9F0">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汉仪雅酷黑 55W" panose="020B0504020202020204" pitchFamily="34" charset="-122"/>
                <a:ea typeface="汉仪雅酷黑 55W" panose="020B0504020202020204" pitchFamily="34" charset="-122"/>
              </a:endParaRPr>
            </a:p>
          </p:txBody>
        </p:sp>
        <p:pic>
          <p:nvPicPr>
            <p:cNvPr id="11" name="图片 10"/>
            <p:cNvPicPr>
              <a:picLocks noChangeAspect="1"/>
            </p:cNvPicPr>
            <p:nvPr/>
          </p:nvPicPr>
          <p:blipFill>
            <a:blip r:embed="rId2" cstate="screen"/>
            <a:srcRect/>
            <a:stretch>
              <a:fillRect/>
            </a:stretch>
          </p:blipFill>
          <p:spPr>
            <a:xfrm>
              <a:off x="4866640" y="2199640"/>
              <a:ext cx="2458720" cy="2458720"/>
            </a:xfrm>
            <a:custGeom>
              <a:avLst/>
              <a:gdLst>
                <a:gd name="connsiteX0" fmla="*/ 1229360 w 2458720"/>
                <a:gd name="connsiteY0" fmla="*/ 0 h 2458720"/>
                <a:gd name="connsiteX1" fmla="*/ 2458720 w 2458720"/>
                <a:gd name="connsiteY1" fmla="*/ 1229360 h 2458720"/>
                <a:gd name="connsiteX2" fmla="*/ 1229360 w 2458720"/>
                <a:gd name="connsiteY2" fmla="*/ 2458720 h 2458720"/>
                <a:gd name="connsiteX3" fmla="*/ 0 w 2458720"/>
                <a:gd name="connsiteY3" fmla="*/ 1229360 h 2458720"/>
                <a:gd name="connsiteX4" fmla="*/ 1229360 w 2458720"/>
                <a:gd name="connsiteY4" fmla="*/ 0 h 245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720" h="2458720">
                  <a:moveTo>
                    <a:pt x="1229360" y="0"/>
                  </a:moveTo>
                  <a:cubicBezTo>
                    <a:pt x="1908317" y="0"/>
                    <a:pt x="2458720" y="550403"/>
                    <a:pt x="2458720" y="1229360"/>
                  </a:cubicBezTo>
                  <a:cubicBezTo>
                    <a:pt x="2458720" y="1908317"/>
                    <a:pt x="1908317" y="2458720"/>
                    <a:pt x="1229360" y="2458720"/>
                  </a:cubicBezTo>
                  <a:cubicBezTo>
                    <a:pt x="550403" y="2458720"/>
                    <a:pt x="0" y="1908317"/>
                    <a:pt x="0" y="1229360"/>
                  </a:cubicBezTo>
                  <a:cubicBezTo>
                    <a:pt x="0" y="550403"/>
                    <a:pt x="550403" y="0"/>
                    <a:pt x="1229360" y="0"/>
                  </a:cubicBezTo>
                  <a:close/>
                </a:path>
              </a:pathLst>
            </a:custGeom>
          </p:spPr>
        </p:pic>
        <p:sp>
          <p:nvSpPr>
            <p:cNvPr id="12" name="椭圆 11"/>
            <p:cNvSpPr/>
            <p:nvPr/>
          </p:nvSpPr>
          <p:spPr>
            <a:xfrm>
              <a:off x="4866640" y="2199640"/>
              <a:ext cx="2458720" cy="2458720"/>
            </a:xfrm>
            <a:prstGeom prst="ellipse">
              <a:avLst/>
            </a:prstGeom>
            <a:gradFill flip="none" rotWithShape="1">
              <a:gsLst>
                <a:gs pos="1000">
                  <a:srgbClr val="6D396D">
                    <a:alpha val="30000"/>
                  </a:srgbClr>
                </a:gs>
                <a:gs pos="100000">
                  <a:srgbClr val="1E2B7C">
                    <a:lumMod val="96000"/>
                    <a:alpha val="72000"/>
                  </a:srgbClr>
                </a:gs>
              </a:gsLst>
              <a:lin ang="2700000" scaled="1"/>
              <a:tileRect/>
            </a:gradFill>
            <a:ln>
              <a:solidFill>
                <a:srgbClr val="E2E9F0">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汉仪雅酷黑 55W" panose="020B0504020202020204" pitchFamily="34" charset="-122"/>
                <a:ea typeface="汉仪雅酷黑 55W" panose="020B0504020202020204" pitchFamily="34" charset="-122"/>
              </a:endParaRPr>
            </a:p>
          </p:txBody>
        </p:sp>
      </p:grpSp>
      <p:grpSp>
        <p:nvGrpSpPr>
          <p:cNvPr id="17" name="组合 16"/>
          <p:cNvGrpSpPr/>
          <p:nvPr/>
        </p:nvGrpSpPr>
        <p:grpSpPr>
          <a:xfrm>
            <a:off x="1204537" y="1047750"/>
            <a:ext cx="3611303" cy="1757690"/>
            <a:chOff x="1204537" y="1270000"/>
            <a:chExt cx="3611303" cy="1757690"/>
          </a:xfrm>
        </p:grpSpPr>
        <p:sp>
          <p:nvSpPr>
            <p:cNvPr id="7" name="任意多边形: 形状 6"/>
            <p:cNvSpPr/>
            <p:nvPr/>
          </p:nvSpPr>
          <p:spPr>
            <a:xfrm>
              <a:off x="1300480" y="1757680"/>
              <a:ext cx="3515360" cy="487680"/>
            </a:xfrm>
            <a:custGeom>
              <a:avLst/>
              <a:gdLst>
                <a:gd name="connsiteX0" fmla="*/ 3515360 w 3515360"/>
                <a:gd name="connsiteY0" fmla="*/ 487680 h 487680"/>
                <a:gd name="connsiteX1" fmla="*/ 3027680 w 3515360"/>
                <a:gd name="connsiteY1" fmla="*/ 0 h 487680"/>
                <a:gd name="connsiteX2" fmla="*/ 0 w 3515360"/>
                <a:gd name="connsiteY2" fmla="*/ 0 h 487680"/>
              </a:gdLst>
              <a:ahLst/>
              <a:cxnLst>
                <a:cxn ang="0">
                  <a:pos x="connsiteX0" y="connsiteY0"/>
                </a:cxn>
                <a:cxn ang="0">
                  <a:pos x="connsiteX1" y="connsiteY1"/>
                </a:cxn>
                <a:cxn ang="0">
                  <a:pos x="connsiteX2" y="connsiteY2"/>
                </a:cxn>
              </a:cxnLst>
              <a:rect l="l" t="t" r="r" b="b"/>
              <a:pathLst>
                <a:path w="3515360" h="487680">
                  <a:moveTo>
                    <a:pt x="3515360" y="487680"/>
                  </a:moveTo>
                  <a:lnTo>
                    <a:pt x="3027680" y="0"/>
                  </a:lnTo>
                  <a:lnTo>
                    <a:pt x="0" y="0"/>
                  </a:lnTo>
                </a:path>
              </a:pathLst>
            </a:custGeom>
            <a:noFill/>
            <a:ln>
              <a:solidFill>
                <a:schemeClr val="bg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1300480" y="1270000"/>
              <a:ext cx="2090420" cy="391160"/>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汉仪雅酷黑 55W" panose="020B0504020202020204" pitchFamily="34" charset="-122"/>
                  <a:ea typeface="汉仪雅酷黑 55W" panose="020B0504020202020204" pitchFamily="34" charset="-122"/>
                </a:rPr>
                <a:t>候选网络结构设计</a:t>
              </a:r>
            </a:p>
          </p:txBody>
        </p:sp>
        <p:sp>
          <p:nvSpPr>
            <p:cNvPr id="16" name="文本框 15"/>
            <p:cNvSpPr txBox="1"/>
            <p:nvPr/>
          </p:nvSpPr>
          <p:spPr>
            <a:xfrm>
              <a:off x="1204537" y="1874874"/>
              <a:ext cx="3058160" cy="1152816"/>
            </a:xfrm>
            <a:prstGeom prst="rect">
              <a:avLst/>
            </a:prstGeom>
            <a:noFill/>
          </p:spPr>
          <p:txBody>
            <a:bodyPr wrap="square">
              <a:spAutoFit/>
            </a:bodyPr>
            <a:lstStyle/>
            <a:p>
              <a:pPr>
                <a:lnSpc>
                  <a:spcPct val="125000"/>
                </a:lnSpc>
              </a:pPr>
              <a:r>
                <a:rPr lang="zh-CN" altLang="en-US" sz="1400" dirty="0">
                  <a:solidFill>
                    <a:schemeClr val="bg1"/>
                  </a:solidFill>
                  <a:latin typeface="汉仪雅酷黑 55W" panose="020B0504020202020204" pitchFamily="34" charset="-122"/>
                  <a:ea typeface="汉仪雅酷黑 55W" panose="020B0504020202020204" pitchFamily="34" charset="-122"/>
                </a:rPr>
                <a:t>首先，确定一组可能的</a:t>
              </a:r>
              <a:r>
                <a:rPr lang="zh-CN" altLang="en-US" sz="1400" dirty="0">
                  <a:highlight>
                    <a:srgbClr val="FFFF00"/>
                  </a:highlight>
                  <a:latin typeface="汉仪雅酷黑 55W" panose="020B0504020202020204" pitchFamily="34" charset="-122"/>
                  <a:ea typeface="汉仪雅酷黑 55W" panose="020B0504020202020204" pitchFamily="34" charset="-122"/>
                </a:rPr>
                <a:t>网络结构</a:t>
              </a:r>
              <a:r>
                <a:rPr lang="zh-CN" altLang="en-US" sz="1400" dirty="0">
                  <a:solidFill>
                    <a:schemeClr val="bg1"/>
                  </a:solidFill>
                  <a:latin typeface="汉仪雅酷黑 55W" panose="020B0504020202020204" pitchFamily="34" charset="-122"/>
                  <a:ea typeface="汉仪雅酷黑 55W" panose="020B0504020202020204" pitchFamily="34" charset="-122"/>
                </a:rPr>
                <a:t>，这些结构具有不同的层次和连接方式。这些结构可能包括不同数量和类型的层，例如卷积层、池化层和全连接层。</a:t>
              </a:r>
            </a:p>
          </p:txBody>
        </p:sp>
      </p:grpSp>
      <p:grpSp>
        <p:nvGrpSpPr>
          <p:cNvPr id="18" name="组合 17"/>
          <p:cNvGrpSpPr/>
          <p:nvPr/>
        </p:nvGrpSpPr>
        <p:grpSpPr>
          <a:xfrm flipH="1">
            <a:off x="7447281" y="1047750"/>
            <a:ext cx="4117339" cy="1757690"/>
            <a:chOff x="698501" y="1270000"/>
            <a:chExt cx="4117339" cy="1757690"/>
          </a:xfrm>
        </p:grpSpPr>
        <p:sp>
          <p:nvSpPr>
            <p:cNvPr id="19" name="任意多边形: 形状 18"/>
            <p:cNvSpPr/>
            <p:nvPr/>
          </p:nvSpPr>
          <p:spPr>
            <a:xfrm>
              <a:off x="1300480" y="1757680"/>
              <a:ext cx="3515360" cy="487680"/>
            </a:xfrm>
            <a:custGeom>
              <a:avLst/>
              <a:gdLst>
                <a:gd name="connsiteX0" fmla="*/ 3515360 w 3515360"/>
                <a:gd name="connsiteY0" fmla="*/ 487680 h 487680"/>
                <a:gd name="connsiteX1" fmla="*/ 3027680 w 3515360"/>
                <a:gd name="connsiteY1" fmla="*/ 0 h 487680"/>
                <a:gd name="connsiteX2" fmla="*/ 0 w 3515360"/>
                <a:gd name="connsiteY2" fmla="*/ 0 h 487680"/>
              </a:gdLst>
              <a:ahLst/>
              <a:cxnLst>
                <a:cxn ang="0">
                  <a:pos x="connsiteX0" y="connsiteY0"/>
                </a:cxn>
                <a:cxn ang="0">
                  <a:pos x="connsiteX1" y="connsiteY1"/>
                </a:cxn>
                <a:cxn ang="0">
                  <a:pos x="connsiteX2" y="connsiteY2"/>
                </a:cxn>
              </a:cxnLst>
              <a:rect l="l" t="t" r="r" b="b"/>
              <a:pathLst>
                <a:path w="3515360" h="487680">
                  <a:moveTo>
                    <a:pt x="3515360" y="487680"/>
                  </a:moveTo>
                  <a:lnTo>
                    <a:pt x="3027680" y="0"/>
                  </a:lnTo>
                  <a:lnTo>
                    <a:pt x="0" y="0"/>
                  </a:lnTo>
                </a:path>
              </a:pathLst>
            </a:custGeom>
            <a:noFill/>
            <a:ln>
              <a:solidFill>
                <a:schemeClr val="bg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nvSpPr>
          <p:spPr>
            <a:xfrm>
              <a:off x="1061721" y="1270000"/>
              <a:ext cx="1700529" cy="391160"/>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汉仪雅酷黑 55W" panose="020B0504020202020204" pitchFamily="34" charset="-122"/>
                  <a:ea typeface="汉仪雅酷黑 55W" panose="020B0504020202020204" pitchFamily="34" charset="-122"/>
                </a:rPr>
                <a:t>搜索策略</a:t>
              </a:r>
            </a:p>
          </p:txBody>
        </p:sp>
        <p:sp>
          <p:nvSpPr>
            <p:cNvPr id="21" name="文本框 20"/>
            <p:cNvSpPr txBox="1"/>
            <p:nvPr/>
          </p:nvSpPr>
          <p:spPr>
            <a:xfrm>
              <a:off x="698501" y="1874874"/>
              <a:ext cx="3406141" cy="1152816"/>
            </a:xfrm>
            <a:prstGeom prst="rect">
              <a:avLst/>
            </a:prstGeom>
            <a:noFill/>
          </p:spPr>
          <p:txBody>
            <a:bodyPr wrap="square">
              <a:spAutoFit/>
            </a:bodyPr>
            <a:lstStyle/>
            <a:p>
              <a:pPr>
                <a:lnSpc>
                  <a:spcPct val="125000"/>
                </a:lnSpc>
              </a:pPr>
              <a:r>
                <a:rPr lang="zh-CN" altLang="en-US" sz="1400" dirty="0">
                  <a:solidFill>
                    <a:schemeClr val="bg1"/>
                  </a:solidFill>
                  <a:latin typeface="汉仪雅酷黑 55W" panose="020B0504020202020204" pitchFamily="34" charset="-122"/>
                  <a:ea typeface="汉仪雅酷黑 55W" panose="020B0504020202020204" pitchFamily="34" charset="-122"/>
                </a:rPr>
                <a:t>制定一种</a:t>
              </a:r>
              <a:r>
                <a:rPr lang="zh-CN" altLang="en-US" sz="1400" dirty="0">
                  <a:highlight>
                    <a:srgbClr val="FFFF00"/>
                  </a:highlight>
                  <a:latin typeface="汉仪雅酷黑 55W" panose="020B0504020202020204" pitchFamily="34" charset="-122"/>
                  <a:ea typeface="汉仪雅酷黑 55W" panose="020B0504020202020204" pitchFamily="34" charset="-122"/>
                </a:rPr>
                <a:t>搜索策略</a:t>
              </a:r>
              <a:r>
                <a:rPr lang="zh-CN" altLang="en-US" sz="1400" dirty="0">
                  <a:solidFill>
                    <a:schemeClr val="bg1"/>
                  </a:solidFill>
                  <a:latin typeface="汉仪雅酷黑 55W" panose="020B0504020202020204" pitchFamily="34" charset="-122"/>
                  <a:ea typeface="汉仪雅酷黑 55W" panose="020B0504020202020204" pitchFamily="34" charset="-122"/>
                </a:rPr>
                <a:t>，以在候选网络结构空间中快速寻找高效的结构。这可能涉及使用启发式算法、进化算法或者强化学习等技术来搜索最佳结构。</a:t>
              </a:r>
            </a:p>
          </p:txBody>
        </p:sp>
      </p:grpSp>
      <p:grpSp>
        <p:nvGrpSpPr>
          <p:cNvPr id="24" name="组合 23"/>
          <p:cNvGrpSpPr/>
          <p:nvPr/>
        </p:nvGrpSpPr>
        <p:grpSpPr>
          <a:xfrm>
            <a:off x="1085445" y="3681248"/>
            <a:ext cx="3692584" cy="1750613"/>
            <a:chOff x="1489593" y="2091736"/>
            <a:chExt cx="3692584" cy="1750613"/>
          </a:xfrm>
        </p:grpSpPr>
        <p:sp>
          <p:nvSpPr>
            <p:cNvPr id="25" name="任意多边形: 形状 24"/>
            <p:cNvSpPr/>
            <p:nvPr/>
          </p:nvSpPr>
          <p:spPr>
            <a:xfrm flipV="1">
              <a:off x="1585537" y="2143685"/>
              <a:ext cx="3185160" cy="487680"/>
            </a:xfrm>
            <a:custGeom>
              <a:avLst/>
              <a:gdLst>
                <a:gd name="connsiteX0" fmla="*/ 3515360 w 3515360"/>
                <a:gd name="connsiteY0" fmla="*/ 487680 h 487680"/>
                <a:gd name="connsiteX1" fmla="*/ 3027680 w 3515360"/>
                <a:gd name="connsiteY1" fmla="*/ 0 h 487680"/>
                <a:gd name="connsiteX2" fmla="*/ 0 w 3515360"/>
                <a:gd name="connsiteY2" fmla="*/ 0 h 487680"/>
              </a:gdLst>
              <a:ahLst/>
              <a:cxnLst>
                <a:cxn ang="0">
                  <a:pos x="connsiteX0" y="connsiteY0"/>
                </a:cxn>
                <a:cxn ang="0">
                  <a:pos x="connsiteX1" y="connsiteY1"/>
                </a:cxn>
                <a:cxn ang="0">
                  <a:pos x="connsiteX2" y="connsiteY2"/>
                </a:cxn>
              </a:cxnLst>
              <a:rect l="l" t="t" r="r" b="b"/>
              <a:pathLst>
                <a:path w="3515360" h="487680">
                  <a:moveTo>
                    <a:pt x="3515360" y="487680"/>
                  </a:moveTo>
                  <a:lnTo>
                    <a:pt x="3027680" y="0"/>
                  </a:lnTo>
                  <a:lnTo>
                    <a:pt x="0" y="0"/>
                  </a:lnTo>
                </a:path>
              </a:pathLst>
            </a:custGeom>
            <a:noFill/>
            <a:ln>
              <a:solidFill>
                <a:schemeClr val="bg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1585537" y="2091736"/>
              <a:ext cx="1889760" cy="391160"/>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汉仪雅酷黑 55W" panose="020B0504020202020204" pitchFamily="34" charset="-122"/>
                  <a:ea typeface="汉仪雅酷黑 55W" panose="020B0504020202020204" pitchFamily="34" charset="-122"/>
                </a:rPr>
                <a:t>性能比较与选择</a:t>
              </a:r>
            </a:p>
          </p:txBody>
        </p:sp>
        <p:sp>
          <p:nvSpPr>
            <p:cNvPr id="27" name="文本框 26"/>
            <p:cNvSpPr txBox="1"/>
            <p:nvPr/>
          </p:nvSpPr>
          <p:spPr>
            <a:xfrm>
              <a:off x="1489593" y="2689533"/>
              <a:ext cx="3692584" cy="1152816"/>
            </a:xfrm>
            <a:prstGeom prst="rect">
              <a:avLst/>
            </a:prstGeom>
            <a:noFill/>
          </p:spPr>
          <p:txBody>
            <a:bodyPr wrap="square">
              <a:spAutoFit/>
            </a:bodyPr>
            <a:lstStyle/>
            <a:p>
              <a:pPr>
                <a:lnSpc>
                  <a:spcPct val="125000"/>
                </a:lnSpc>
              </a:pPr>
              <a:r>
                <a:rPr lang="zh-CN" altLang="en-US" sz="1400" dirty="0">
                  <a:solidFill>
                    <a:schemeClr val="bg1"/>
                  </a:solidFill>
                  <a:latin typeface="汉仪雅酷黑 55W" panose="020B0504020202020204" pitchFamily="34" charset="-122"/>
                  <a:ea typeface="汉仪雅酷黑 55W" panose="020B0504020202020204" pitchFamily="34" charset="-122"/>
                </a:rPr>
                <a:t>在搜索过程中，不断</a:t>
              </a:r>
              <a:r>
                <a:rPr lang="zh-CN" altLang="en-US" sz="1400" dirty="0">
                  <a:highlight>
                    <a:srgbClr val="FFFF00"/>
                  </a:highlight>
                  <a:latin typeface="汉仪雅酷黑 55W" panose="020B0504020202020204" pitchFamily="34" charset="-122"/>
                  <a:ea typeface="汉仪雅酷黑 55W" panose="020B0504020202020204" pitchFamily="34" charset="-122"/>
                </a:rPr>
                <a:t>比较各个候选结构的性能</a:t>
              </a:r>
              <a:r>
                <a:rPr lang="zh-CN" altLang="en-US" sz="1400" dirty="0">
                  <a:solidFill>
                    <a:schemeClr val="bg1"/>
                  </a:solidFill>
                  <a:latin typeface="汉仪雅酷黑 55W" panose="020B0504020202020204" pitchFamily="34" charset="-122"/>
                  <a:ea typeface="汉仪雅酷黑 55W" panose="020B0504020202020204" pitchFamily="34" charset="-122"/>
                </a:rPr>
                <a:t>，并选择性能最好的那个。这通常涉及到在搜索过程中动态地调整网络结构的参数，以优化性能。</a:t>
              </a:r>
            </a:p>
          </p:txBody>
        </p:sp>
      </p:grpSp>
      <p:grpSp>
        <p:nvGrpSpPr>
          <p:cNvPr id="28" name="组合 27"/>
          <p:cNvGrpSpPr/>
          <p:nvPr/>
        </p:nvGrpSpPr>
        <p:grpSpPr>
          <a:xfrm flipH="1">
            <a:off x="7318838" y="3835042"/>
            <a:ext cx="3787717" cy="1487528"/>
            <a:chOff x="1217237" y="2085517"/>
            <a:chExt cx="3787717" cy="1487528"/>
          </a:xfrm>
        </p:grpSpPr>
        <p:sp>
          <p:nvSpPr>
            <p:cNvPr id="29" name="任意多边形: 形状 28"/>
            <p:cNvSpPr/>
            <p:nvPr/>
          </p:nvSpPr>
          <p:spPr>
            <a:xfrm flipV="1">
              <a:off x="1585537" y="2143685"/>
              <a:ext cx="3185160" cy="487680"/>
            </a:xfrm>
            <a:custGeom>
              <a:avLst/>
              <a:gdLst>
                <a:gd name="connsiteX0" fmla="*/ 3515360 w 3515360"/>
                <a:gd name="connsiteY0" fmla="*/ 487680 h 487680"/>
                <a:gd name="connsiteX1" fmla="*/ 3027680 w 3515360"/>
                <a:gd name="connsiteY1" fmla="*/ 0 h 487680"/>
                <a:gd name="connsiteX2" fmla="*/ 0 w 3515360"/>
                <a:gd name="connsiteY2" fmla="*/ 0 h 487680"/>
              </a:gdLst>
              <a:ahLst/>
              <a:cxnLst>
                <a:cxn ang="0">
                  <a:pos x="connsiteX0" y="connsiteY0"/>
                </a:cxn>
                <a:cxn ang="0">
                  <a:pos x="connsiteX1" y="connsiteY1"/>
                </a:cxn>
                <a:cxn ang="0">
                  <a:pos x="connsiteX2" y="connsiteY2"/>
                </a:cxn>
              </a:cxnLst>
              <a:rect l="l" t="t" r="r" b="b"/>
              <a:pathLst>
                <a:path w="3515360" h="487680">
                  <a:moveTo>
                    <a:pt x="3515360" y="487680"/>
                  </a:moveTo>
                  <a:lnTo>
                    <a:pt x="3027680" y="0"/>
                  </a:lnTo>
                  <a:lnTo>
                    <a:pt x="0" y="0"/>
                  </a:lnTo>
                </a:path>
              </a:pathLst>
            </a:custGeom>
            <a:noFill/>
            <a:ln>
              <a:solidFill>
                <a:schemeClr val="bg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a:off x="1489018" y="2085517"/>
              <a:ext cx="1741168" cy="391160"/>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汉仪雅酷黑 55W" panose="020B0504020202020204" pitchFamily="34" charset="-122"/>
                  <a:ea typeface="汉仪雅酷黑 55W" panose="020B0504020202020204" pitchFamily="34" charset="-122"/>
                </a:rPr>
                <a:t>验证和微调</a:t>
              </a:r>
            </a:p>
          </p:txBody>
        </p:sp>
        <p:sp>
          <p:nvSpPr>
            <p:cNvPr id="31" name="文本框 30"/>
            <p:cNvSpPr txBox="1"/>
            <p:nvPr/>
          </p:nvSpPr>
          <p:spPr>
            <a:xfrm>
              <a:off x="1217237" y="2689533"/>
              <a:ext cx="3787717" cy="883512"/>
            </a:xfrm>
            <a:prstGeom prst="rect">
              <a:avLst/>
            </a:prstGeom>
            <a:noFill/>
          </p:spPr>
          <p:txBody>
            <a:bodyPr wrap="square">
              <a:spAutoFit/>
            </a:bodyPr>
            <a:lstStyle/>
            <a:p>
              <a:pPr>
                <a:lnSpc>
                  <a:spcPct val="125000"/>
                </a:lnSpc>
              </a:pPr>
              <a:r>
                <a:rPr lang="zh-CN" altLang="en-US" sz="1400" dirty="0">
                  <a:solidFill>
                    <a:schemeClr val="bg1"/>
                  </a:solidFill>
                  <a:latin typeface="汉仪雅酷黑 55W" panose="020B0504020202020204" pitchFamily="34" charset="-122"/>
                  <a:ea typeface="汉仪雅酷黑 55W" panose="020B0504020202020204" pitchFamily="34" charset="-122"/>
                </a:rPr>
                <a:t>最终，对选定的网络结构进行</a:t>
              </a:r>
              <a:r>
                <a:rPr lang="zh-CN" altLang="en-US" sz="1400" dirty="0">
                  <a:latin typeface="汉仪雅酷黑 55W" panose="020B0504020202020204" pitchFamily="34" charset="-122"/>
                  <a:ea typeface="汉仪雅酷黑 55W" panose="020B0504020202020204" pitchFamily="34" charset="-122"/>
                </a:rPr>
                <a:t>验证和微调</a:t>
              </a:r>
              <a:r>
                <a:rPr lang="zh-CN" altLang="en-US" sz="1400" dirty="0">
                  <a:solidFill>
                    <a:schemeClr val="bg1"/>
                  </a:solidFill>
                  <a:latin typeface="汉仪雅酷黑 55W" panose="020B0504020202020204" pitchFamily="34" charset="-122"/>
                  <a:ea typeface="汉仪雅酷黑 55W" panose="020B0504020202020204" pitchFamily="34" charset="-122"/>
                </a:rPr>
                <a:t>，以确保其在真实数据集上表现良好，并进一步优化其性能。</a:t>
              </a:r>
            </a:p>
          </p:txBody>
        </p:sp>
      </p:grpSp>
      <p:sp>
        <p:nvSpPr>
          <p:cNvPr id="6" name="文本框 5">
            <a:extLst>
              <a:ext uri="{FF2B5EF4-FFF2-40B4-BE49-F238E27FC236}">
                <a16:creationId xmlns:a16="http://schemas.microsoft.com/office/drawing/2014/main" id="{16FFEE88-5256-08AB-E5D7-C85C9213DE9E}"/>
              </a:ext>
            </a:extLst>
          </p:cNvPr>
          <p:cNvSpPr txBox="1"/>
          <p:nvPr/>
        </p:nvSpPr>
        <p:spPr>
          <a:xfrm>
            <a:off x="5143499" y="2914362"/>
            <a:ext cx="1996441" cy="584775"/>
          </a:xfrm>
          <a:prstGeom prst="rect">
            <a:avLst/>
          </a:prstGeom>
          <a:noFill/>
        </p:spPr>
        <p:txBody>
          <a:bodyPr wrap="square">
            <a:spAutoFit/>
          </a:bodyPr>
          <a:lstStyle/>
          <a:p>
            <a:r>
              <a:rPr lang="zh-CN" altLang="en-US" sz="3200" dirty="0">
                <a:solidFill>
                  <a:schemeClr val="bg1"/>
                </a:solidFill>
                <a:latin typeface="汉仪雅酷黑简" panose="02010600030101010101" charset="-122"/>
                <a:ea typeface="汉仪雅酷黑简" panose="02010600030101010101" charset="-122"/>
              </a:rPr>
              <a:t>核心逻辑</a:t>
            </a:r>
          </a:p>
        </p:txBody>
      </p:sp>
      <p:sp>
        <p:nvSpPr>
          <p:cNvPr id="10" name="文本框 9">
            <a:extLst>
              <a:ext uri="{FF2B5EF4-FFF2-40B4-BE49-F238E27FC236}">
                <a16:creationId xmlns:a16="http://schemas.microsoft.com/office/drawing/2014/main" id="{539B8041-EDB8-18CD-6F5C-F38D21FF3962}"/>
              </a:ext>
            </a:extLst>
          </p:cNvPr>
          <p:cNvSpPr txBox="1"/>
          <p:nvPr/>
        </p:nvSpPr>
        <p:spPr>
          <a:xfrm>
            <a:off x="2181860" y="5716280"/>
            <a:ext cx="8272782" cy="646331"/>
          </a:xfrm>
          <a:prstGeom prst="rect">
            <a:avLst/>
          </a:prstGeom>
          <a:noFill/>
        </p:spPr>
        <p:txBody>
          <a:bodyPr wrap="square">
            <a:spAutoFit/>
          </a:bodyPr>
          <a:lstStyle/>
          <a:p>
            <a:r>
              <a:rPr lang="en-US" altLang="zh-CN" sz="1800" dirty="0" err="1">
                <a:solidFill>
                  <a:schemeClr val="bg1"/>
                </a:solidFill>
                <a:latin typeface="汉仪雅酷黑 55W" panose="020B0504020202020204" pitchFamily="34" charset="-122"/>
                <a:ea typeface="汉仪雅酷黑 55W" panose="020B0504020202020204" pitchFamily="34" charset="-122"/>
              </a:rPr>
              <a:t>FBNet</a:t>
            </a:r>
            <a:r>
              <a:rPr lang="zh-CN" altLang="en-US" sz="1800" dirty="0">
                <a:solidFill>
                  <a:schemeClr val="bg1"/>
                </a:solidFill>
                <a:latin typeface="汉仪雅酷黑 55W" panose="020B0504020202020204" pitchFamily="34" charset="-122"/>
                <a:ea typeface="汉仪雅酷黑 55W" panose="020B0504020202020204" pitchFamily="34" charset="-122"/>
              </a:rPr>
              <a:t>的核心逻辑是通过</a:t>
            </a:r>
            <a:r>
              <a:rPr lang="zh-CN" altLang="en-US" sz="1800" dirty="0">
                <a:highlight>
                  <a:srgbClr val="FFFF00"/>
                </a:highlight>
                <a:latin typeface="汉仪雅酷黑 55W" panose="020B0504020202020204" pitchFamily="34" charset="-122"/>
                <a:ea typeface="汉仪雅酷黑 55W" panose="020B0504020202020204" pitchFamily="34" charset="-122"/>
              </a:rPr>
              <a:t>设计高效的搜索策略</a:t>
            </a:r>
            <a:r>
              <a:rPr lang="zh-CN" altLang="en-US" sz="1800" dirty="0">
                <a:solidFill>
                  <a:schemeClr val="bg1"/>
                </a:solidFill>
                <a:latin typeface="汉仪雅酷黑 55W" panose="020B0504020202020204" pitchFamily="34" charset="-122"/>
                <a:ea typeface="汉仪雅酷黑 55W" panose="020B0504020202020204" pitchFamily="34" charset="-122"/>
              </a:rPr>
              <a:t>，从候选网络结构中找到最佳的结构，以满足计算资源受限的环境下的性能要求。</a:t>
            </a:r>
            <a:endParaRPr lang="zh-CN" altLang="en-US" dirty="0"/>
          </a:p>
        </p:txBody>
      </p:sp>
    </p:spTree>
    <p:extLst>
      <p:ext uri="{BB962C8B-B14F-4D97-AF65-F5344CB8AC3E}">
        <p14:creationId xmlns:p14="http://schemas.microsoft.com/office/powerpoint/2010/main" val="2006967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FBnet</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dirty="0"/>
          </a:p>
        </p:txBody>
      </p:sp>
      <p:grpSp>
        <p:nvGrpSpPr>
          <p:cNvPr id="7" name="组合 6"/>
          <p:cNvGrpSpPr/>
          <p:nvPr/>
        </p:nvGrpSpPr>
        <p:grpSpPr>
          <a:xfrm>
            <a:off x="5717587" y="173838"/>
            <a:ext cx="4775200" cy="4582160"/>
            <a:chOff x="3596436" y="1442720"/>
            <a:chExt cx="4775200" cy="4582160"/>
          </a:xfrm>
        </p:grpSpPr>
        <p:pic>
          <p:nvPicPr>
            <p:cNvPr id="4" name="图片 3"/>
            <p:cNvPicPr>
              <a:picLocks noChangeAspect="1"/>
            </p:cNvPicPr>
            <p:nvPr/>
          </p:nvPicPr>
          <p:blipFill rotWithShape="1">
            <a:blip r:embed="rId2" cstate="screen"/>
            <a:srcRect/>
            <a:stretch>
              <a:fillRect/>
            </a:stretch>
          </p:blipFill>
          <p:spPr>
            <a:xfrm>
              <a:off x="3596436" y="1442720"/>
              <a:ext cx="4775200" cy="4582160"/>
            </a:xfrm>
            <a:prstGeom prst="rect">
              <a:avLst/>
            </a:prstGeom>
          </p:spPr>
        </p:pic>
        <p:sp>
          <p:nvSpPr>
            <p:cNvPr id="5" name="矩形: 圆角 4"/>
            <p:cNvSpPr/>
            <p:nvPr/>
          </p:nvSpPr>
          <p:spPr>
            <a:xfrm>
              <a:off x="5105840" y="2387600"/>
              <a:ext cx="1980321" cy="409069"/>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汉仪雅酷黑 55W" panose="020B0504020202020204" pitchFamily="34" charset="-122"/>
                  <a:ea typeface="汉仪雅酷黑 55W" panose="020B0504020202020204" pitchFamily="34" charset="-122"/>
                </a:rPr>
                <a:t>缺点</a:t>
              </a:r>
            </a:p>
          </p:txBody>
        </p:sp>
        <p:sp>
          <p:nvSpPr>
            <p:cNvPr id="6" name="文本框 5"/>
            <p:cNvSpPr txBox="1"/>
            <p:nvPr/>
          </p:nvSpPr>
          <p:spPr>
            <a:xfrm>
              <a:off x="3866668" y="2988179"/>
              <a:ext cx="4045350" cy="2230034"/>
            </a:xfrm>
            <a:prstGeom prst="rect">
              <a:avLst/>
            </a:prstGeom>
            <a:noFill/>
          </p:spPr>
          <p:txBody>
            <a:bodyPr wrap="square">
              <a:spAutoFit/>
            </a:bodyPr>
            <a:lstStyle/>
            <a:p>
              <a:pPr>
                <a:lnSpc>
                  <a:spcPct val="125000"/>
                </a:lnSpc>
              </a:pPr>
              <a:r>
                <a:rPr lang="en-US" altLang="zh-CN" sz="1400" dirty="0">
                  <a:solidFill>
                    <a:schemeClr val="bg1"/>
                  </a:solidFill>
                  <a:latin typeface="汉仪雅酷黑 55W" panose="020B0504020202020204" pitchFamily="34" charset="-122"/>
                  <a:ea typeface="汉仪雅酷黑 55W" panose="020B0504020202020204" pitchFamily="34" charset="-122"/>
                </a:rPr>
                <a:t>1</a:t>
              </a:r>
              <a:r>
                <a:rPr lang="zh-CN" altLang="en-US" sz="1400" dirty="0">
                  <a:solidFill>
                    <a:schemeClr val="bg1"/>
                  </a:solidFill>
                  <a:latin typeface="汉仪雅酷黑 55W" panose="020B0504020202020204" pitchFamily="34" charset="-122"/>
                  <a:ea typeface="汉仪雅酷黑 55W" panose="020B0504020202020204" pitchFamily="34" charset="-122"/>
                </a:rPr>
                <a:t>、</a:t>
              </a:r>
              <a:r>
                <a:rPr lang="zh-CN" altLang="en-US" sz="1400" dirty="0">
                  <a:highlight>
                    <a:srgbClr val="FFFF00"/>
                  </a:highlight>
                  <a:latin typeface="汉仪雅酷黑 55W" panose="020B0504020202020204" pitchFamily="34" charset="-122"/>
                  <a:ea typeface="汉仪雅酷黑 55W" panose="020B0504020202020204" pitchFamily="34" charset="-122"/>
                </a:rPr>
                <a:t>搜索成本高</a:t>
              </a:r>
              <a:r>
                <a:rPr lang="zh-CN" altLang="en-US" sz="1400" dirty="0">
                  <a:solidFill>
                    <a:schemeClr val="bg1"/>
                  </a:solidFill>
                  <a:latin typeface="汉仪雅酷黑 55W" panose="020B0504020202020204" pitchFamily="34" charset="-122"/>
                  <a:ea typeface="汉仪雅酷黑 55W" panose="020B0504020202020204" pitchFamily="34" charset="-122"/>
                </a:rPr>
                <a:t>： 使用 </a:t>
              </a:r>
              <a:r>
                <a:rPr lang="en-US" altLang="zh-CN" sz="1400" dirty="0">
                  <a:solidFill>
                    <a:schemeClr val="bg1"/>
                  </a:solidFill>
                  <a:latin typeface="汉仪雅酷黑 55W" panose="020B0504020202020204" pitchFamily="34" charset="-122"/>
                  <a:ea typeface="汉仪雅酷黑 55W" panose="020B0504020202020204" pitchFamily="34" charset="-122"/>
                </a:rPr>
                <a:t>NAS </a:t>
              </a:r>
              <a:r>
                <a:rPr lang="zh-CN" altLang="en-US" sz="1400" dirty="0">
                  <a:solidFill>
                    <a:schemeClr val="bg1"/>
                  </a:solidFill>
                  <a:latin typeface="汉仪雅酷黑 55W" panose="020B0504020202020204" pitchFamily="34" charset="-122"/>
                  <a:ea typeface="汉仪雅酷黑 55W" panose="020B0504020202020204" pitchFamily="34" charset="-122"/>
                </a:rPr>
                <a:t>技术搜索最优的网络结构通常需要大量的计算资源和时间成本，这可能对一些实际应用造成限制。</a:t>
              </a:r>
              <a:endParaRPr lang="en-US" altLang="zh-CN" sz="14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endParaRPr lang="zh-CN" altLang="en-US" sz="14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r>
                <a:rPr lang="en-US" altLang="zh-CN" sz="1400" dirty="0">
                  <a:solidFill>
                    <a:schemeClr val="bg1"/>
                  </a:solidFill>
                  <a:latin typeface="汉仪雅酷黑 55W" panose="020B0504020202020204" pitchFamily="34" charset="-122"/>
                  <a:ea typeface="汉仪雅酷黑 55W" panose="020B0504020202020204" pitchFamily="34" charset="-122"/>
                </a:rPr>
                <a:t>2</a:t>
              </a:r>
              <a:r>
                <a:rPr lang="zh-CN" altLang="en-US" sz="1400" dirty="0">
                  <a:solidFill>
                    <a:schemeClr val="bg1"/>
                  </a:solidFill>
                  <a:latin typeface="汉仪雅酷黑 55W" panose="020B0504020202020204" pitchFamily="34" charset="-122"/>
                  <a:ea typeface="汉仪雅酷黑 55W" panose="020B0504020202020204" pitchFamily="34" charset="-122"/>
                </a:rPr>
                <a:t>、</a:t>
              </a:r>
              <a:r>
                <a:rPr lang="zh-CN" altLang="en-US" sz="1400" dirty="0">
                  <a:highlight>
                    <a:srgbClr val="FFFF00"/>
                  </a:highlight>
                  <a:latin typeface="汉仪雅酷黑 55W" panose="020B0504020202020204" pitchFamily="34" charset="-122"/>
                  <a:ea typeface="汉仪雅酷黑 55W" panose="020B0504020202020204" pitchFamily="34" charset="-122"/>
                </a:rPr>
                <a:t>通用性限制</a:t>
              </a:r>
              <a:r>
                <a:rPr lang="zh-CN" altLang="en-US" sz="1400" dirty="0">
                  <a:solidFill>
                    <a:schemeClr val="bg1"/>
                  </a:solidFill>
                  <a:latin typeface="汉仪雅酷黑 55W" panose="020B0504020202020204" pitchFamily="34" charset="-122"/>
                  <a:ea typeface="汉仪雅酷黑 55W" panose="020B0504020202020204" pitchFamily="34" charset="-122"/>
                </a:rPr>
                <a:t>： 尽管 </a:t>
              </a:r>
              <a:r>
                <a:rPr lang="en-US" altLang="zh-CN" sz="1400" dirty="0" err="1">
                  <a:solidFill>
                    <a:schemeClr val="bg1"/>
                  </a:solidFill>
                  <a:latin typeface="汉仪雅酷黑 55W" panose="020B0504020202020204" pitchFamily="34" charset="-122"/>
                  <a:ea typeface="汉仪雅酷黑 55W" panose="020B0504020202020204" pitchFamily="34" charset="-122"/>
                </a:rPr>
                <a:t>FBNet</a:t>
              </a:r>
              <a:r>
                <a:rPr lang="en-US" altLang="zh-CN" sz="1400" dirty="0">
                  <a:solidFill>
                    <a:schemeClr val="bg1"/>
                  </a:solidFill>
                  <a:latin typeface="汉仪雅酷黑 55W" panose="020B0504020202020204" pitchFamily="34" charset="-122"/>
                  <a:ea typeface="汉仪雅酷黑 55W" panose="020B0504020202020204" pitchFamily="34" charset="-122"/>
                </a:rPr>
                <a:t> </a:t>
              </a:r>
              <a:r>
                <a:rPr lang="zh-CN" altLang="en-US" sz="1400" dirty="0">
                  <a:solidFill>
                    <a:schemeClr val="bg1"/>
                  </a:solidFill>
                  <a:latin typeface="汉仪雅酷黑 55W" panose="020B0504020202020204" pitchFamily="34" charset="-122"/>
                  <a:ea typeface="汉仪雅酷黑 55W" panose="020B0504020202020204" pitchFamily="34" charset="-122"/>
                </a:rPr>
                <a:t>在轻量级模型方面表现出色，但可能不适用于所有类型的任务。某些特定任务可能需要更复杂的模型架构才能获得最佳性能。</a:t>
              </a:r>
            </a:p>
          </p:txBody>
        </p:sp>
      </p:grpSp>
      <p:grpSp>
        <p:nvGrpSpPr>
          <p:cNvPr id="8" name="组合 7"/>
          <p:cNvGrpSpPr/>
          <p:nvPr/>
        </p:nvGrpSpPr>
        <p:grpSpPr>
          <a:xfrm>
            <a:off x="942387" y="173838"/>
            <a:ext cx="4775200" cy="4582160"/>
            <a:chOff x="3708400" y="1497330"/>
            <a:chExt cx="4775200" cy="4582160"/>
          </a:xfrm>
        </p:grpSpPr>
        <p:pic>
          <p:nvPicPr>
            <p:cNvPr id="9" name="图片 8"/>
            <p:cNvPicPr>
              <a:picLocks noChangeAspect="1"/>
            </p:cNvPicPr>
            <p:nvPr/>
          </p:nvPicPr>
          <p:blipFill rotWithShape="1">
            <a:blip r:embed="rId2" cstate="screen"/>
            <a:srcRect/>
            <a:stretch>
              <a:fillRect/>
            </a:stretch>
          </p:blipFill>
          <p:spPr>
            <a:xfrm>
              <a:off x="3708400" y="1497330"/>
              <a:ext cx="4775200" cy="4582160"/>
            </a:xfrm>
            <a:prstGeom prst="rect">
              <a:avLst/>
            </a:prstGeom>
          </p:spPr>
        </p:pic>
        <p:sp>
          <p:nvSpPr>
            <p:cNvPr id="10" name="矩形: 圆角 9"/>
            <p:cNvSpPr/>
            <p:nvPr/>
          </p:nvSpPr>
          <p:spPr>
            <a:xfrm>
              <a:off x="5105840" y="2387600"/>
              <a:ext cx="1980321" cy="409069"/>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汉仪雅酷黑 55W" panose="020B0504020202020204" pitchFamily="34" charset="-122"/>
                  <a:ea typeface="汉仪雅酷黑 55W" panose="020B0504020202020204" pitchFamily="34" charset="-122"/>
                </a:rPr>
                <a:t>优点</a:t>
              </a:r>
            </a:p>
          </p:txBody>
        </p:sp>
        <p:sp>
          <p:nvSpPr>
            <p:cNvPr id="11" name="文本框 10"/>
            <p:cNvSpPr txBox="1"/>
            <p:nvPr/>
          </p:nvSpPr>
          <p:spPr>
            <a:xfrm>
              <a:off x="4003675" y="3042789"/>
              <a:ext cx="4184650" cy="2499339"/>
            </a:xfrm>
            <a:prstGeom prst="rect">
              <a:avLst/>
            </a:prstGeom>
            <a:noFill/>
          </p:spPr>
          <p:txBody>
            <a:bodyPr wrap="square">
              <a:spAutoFit/>
            </a:bodyPr>
            <a:lstStyle/>
            <a:p>
              <a:pPr>
                <a:lnSpc>
                  <a:spcPct val="125000"/>
                </a:lnSpc>
              </a:pPr>
              <a:r>
                <a:rPr lang="en-US" altLang="zh-CN" sz="1400" dirty="0">
                  <a:solidFill>
                    <a:schemeClr val="bg1"/>
                  </a:solidFill>
                  <a:latin typeface="汉仪雅酷黑 55W" panose="020B0504020202020204" pitchFamily="34" charset="-122"/>
                  <a:ea typeface="汉仪雅酷黑 55W" panose="020B0504020202020204" pitchFamily="34" charset="-122"/>
                </a:rPr>
                <a:t>1</a:t>
              </a:r>
              <a:r>
                <a:rPr lang="zh-CN" altLang="en-US" sz="1400" dirty="0">
                  <a:solidFill>
                    <a:schemeClr val="bg1"/>
                  </a:solidFill>
                  <a:latin typeface="汉仪雅酷黑 55W" panose="020B0504020202020204" pitchFamily="34" charset="-122"/>
                  <a:ea typeface="汉仪雅酷黑 55W" panose="020B0504020202020204" pitchFamily="34" charset="-122"/>
                </a:rPr>
                <a:t>、</a:t>
              </a:r>
              <a:r>
                <a:rPr lang="zh-CN" altLang="en-US" sz="1400" dirty="0">
                  <a:highlight>
                    <a:srgbClr val="FFFF00"/>
                  </a:highlight>
                  <a:latin typeface="汉仪雅酷黑 55W" panose="020B0504020202020204" pitchFamily="34" charset="-122"/>
                  <a:ea typeface="汉仪雅酷黑 55W" panose="020B0504020202020204" pitchFamily="34" charset="-122"/>
                </a:rPr>
                <a:t>轻量级</a:t>
              </a:r>
              <a:r>
                <a:rPr lang="zh-CN" altLang="en-US" sz="1400" dirty="0">
                  <a:solidFill>
                    <a:schemeClr val="bg1"/>
                  </a:solidFill>
                  <a:latin typeface="汉仪雅酷黑 55W" panose="020B0504020202020204" pitchFamily="34" charset="-122"/>
                  <a:ea typeface="汉仪雅酷黑 55W" panose="020B0504020202020204" pitchFamily="34" charset="-122"/>
                </a:rPr>
                <a:t>： </a:t>
              </a:r>
              <a:r>
                <a:rPr lang="en-US" altLang="zh-CN" sz="1400" dirty="0" err="1">
                  <a:solidFill>
                    <a:schemeClr val="bg1"/>
                  </a:solidFill>
                  <a:latin typeface="汉仪雅酷黑 55W" panose="020B0504020202020204" pitchFamily="34" charset="-122"/>
                  <a:ea typeface="汉仪雅酷黑 55W" panose="020B0504020202020204" pitchFamily="34" charset="-122"/>
                </a:rPr>
                <a:t>FBNet</a:t>
              </a:r>
              <a:r>
                <a:rPr lang="en-US" altLang="zh-CN" sz="1400" dirty="0">
                  <a:solidFill>
                    <a:schemeClr val="bg1"/>
                  </a:solidFill>
                  <a:latin typeface="汉仪雅酷黑 55W" panose="020B0504020202020204" pitchFamily="34" charset="-122"/>
                  <a:ea typeface="汉仪雅酷黑 55W" panose="020B0504020202020204" pitchFamily="34" charset="-122"/>
                </a:rPr>
                <a:t> </a:t>
              </a:r>
              <a:r>
                <a:rPr lang="zh-CN" altLang="en-US" sz="1400" dirty="0">
                  <a:solidFill>
                    <a:schemeClr val="bg1"/>
                  </a:solidFill>
                  <a:latin typeface="汉仪雅酷黑 55W" panose="020B0504020202020204" pitchFamily="34" charset="-122"/>
                  <a:ea typeface="汉仪雅酷黑 55W" panose="020B0504020202020204" pitchFamily="34" charset="-122"/>
                </a:rPr>
                <a:t>是一种轻量级模型，具有较少的参数和计算需求，适用于资源受限的设备上进行高效推断。</a:t>
              </a:r>
            </a:p>
            <a:p>
              <a:pPr>
                <a:lnSpc>
                  <a:spcPct val="125000"/>
                </a:lnSpc>
              </a:pPr>
              <a:r>
                <a:rPr lang="en-US" altLang="zh-CN" sz="1400" dirty="0">
                  <a:solidFill>
                    <a:schemeClr val="bg1"/>
                  </a:solidFill>
                  <a:latin typeface="汉仪雅酷黑 55W" panose="020B0504020202020204" pitchFamily="34" charset="-122"/>
                  <a:ea typeface="汉仪雅酷黑 55W" panose="020B0504020202020204" pitchFamily="34" charset="-122"/>
                </a:rPr>
                <a:t>2</a:t>
              </a:r>
              <a:r>
                <a:rPr lang="zh-CN" altLang="en-US" sz="1400" dirty="0">
                  <a:solidFill>
                    <a:schemeClr val="bg1"/>
                  </a:solidFill>
                  <a:latin typeface="汉仪雅酷黑 55W" panose="020B0504020202020204" pitchFamily="34" charset="-122"/>
                  <a:ea typeface="汉仪雅酷黑 55W" panose="020B0504020202020204" pitchFamily="34" charset="-122"/>
                </a:rPr>
                <a:t>、</a:t>
              </a:r>
              <a:r>
                <a:rPr lang="zh-CN" altLang="en-US" sz="1400" dirty="0">
                  <a:highlight>
                    <a:srgbClr val="FFFF00"/>
                  </a:highlight>
                  <a:latin typeface="汉仪雅酷黑 55W" panose="020B0504020202020204" pitchFamily="34" charset="-122"/>
                  <a:ea typeface="汉仪雅酷黑 55W" panose="020B0504020202020204" pitchFamily="34" charset="-122"/>
                </a:rPr>
                <a:t>灵活性</a:t>
              </a:r>
              <a:r>
                <a:rPr lang="zh-CN" altLang="en-US" sz="1400" dirty="0">
                  <a:solidFill>
                    <a:schemeClr val="bg1"/>
                  </a:solidFill>
                  <a:latin typeface="汉仪雅酷黑 55W" panose="020B0504020202020204" pitchFamily="34" charset="-122"/>
                  <a:ea typeface="汉仪雅酷黑 55W" panose="020B0504020202020204" pitchFamily="34" charset="-122"/>
                </a:rPr>
                <a:t>： </a:t>
              </a:r>
              <a:r>
                <a:rPr lang="en-US" altLang="zh-CN" sz="1400" dirty="0" err="1">
                  <a:solidFill>
                    <a:schemeClr val="bg1"/>
                  </a:solidFill>
                  <a:latin typeface="汉仪雅酷黑 55W" panose="020B0504020202020204" pitchFamily="34" charset="-122"/>
                  <a:ea typeface="汉仪雅酷黑 55W" panose="020B0504020202020204" pitchFamily="34" charset="-122"/>
                </a:rPr>
                <a:t>FBNet</a:t>
              </a:r>
              <a:r>
                <a:rPr lang="en-US" altLang="zh-CN" sz="1400" dirty="0">
                  <a:solidFill>
                    <a:schemeClr val="bg1"/>
                  </a:solidFill>
                  <a:latin typeface="汉仪雅酷黑 55W" panose="020B0504020202020204" pitchFamily="34" charset="-122"/>
                  <a:ea typeface="汉仪雅酷黑 55W" panose="020B0504020202020204" pitchFamily="34" charset="-122"/>
                </a:rPr>
                <a:t> </a:t>
              </a:r>
              <a:r>
                <a:rPr lang="zh-CN" altLang="en-US" sz="1400" dirty="0">
                  <a:solidFill>
                    <a:schemeClr val="bg1"/>
                  </a:solidFill>
                  <a:latin typeface="汉仪雅酷黑 55W" panose="020B0504020202020204" pitchFamily="34" charset="-122"/>
                  <a:ea typeface="汉仪雅酷黑 55W" panose="020B0504020202020204" pitchFamily="34" charset="-122"/>
                </a:rPr>
                <a:t>的架构设计灵活，可以根据具体的硬件资源和任务需求进行定制。这使得它适用于各种不同的场景和应用。</a:t>
              </a:r>
            </a:p>
            <a:p>
              <a:pPr>
                <a:lnSpc>
                  <a:spcPct val="125000"/>
                </a:lnSpc>
              </a:pPr>
              <a:r>
                <a:rPr lang="en-US" altLang="zh-CN" sz="1400" dirty="0">
                  <a:solidFill>
                    <a:schemeClr val="bg1"/>
                  </a:solidFill>
                  <a:latin typeface="汉仪雅酷黑 55W" panose="020B0504020202020204" pitchFamily="34" charset="-122"/>
                  <a:ea typeface="汉仪雅酷黑 55W" panose="020B0504020202020204" pitchFamily="34" charset="-122"/>
                </a:rPr>
                <a:t>3</a:t>
              </a:r>
              <a:r>
                <a:rPr lang="zh-CN" altLang="en-US" sz="1400" dirty="0">
                  <a:solidFill>
                    <a:schemeClr val="bg1"/>
                  </a:solidFill>
                  <a:latin typeface="汉仪雅酷黑 55W" panose="020B0504020202020204" pitchFamily="34" charset="-122"/>
                  <a:ea typeface="汉仪雅酷黑 55W" panose="020B0504020202020204" pitchFamily="34" charset="-122"/>
                </a:rPr>
                <a:t>、</a:t>
              </a:r>
              <a:r>
                <a:rPr lang="zh-CN" altLang="en-US" sz="1400" dirty="0">
                  <a:highlight>
                    <a:srgbClr val="FFFF00"/>
                  </a:highlight>
                  <a:latin typeface="汉仪雅酷黑 55W" panose="020B0504020202020204" pitchFamily="34" charset="-122"/>
                  <a:ea typeface="汉仪雅酷黑 55W" panose="020B0504020202020204" pitchFamily="34" charset="-122"/>
                </a:rPr>
                <a:t>性能可调</a:t>
              </a:r>
              <a:r>
                <a:rPr lang="zh-CN" altLang="en-US" sz="1400" dirty="0">
                  <a:solidFill>
                    <a:schemeClr val="bg1"/>
                  </a:solidFill>
                  <a:latin typeface="汉仪雅酷黑 55W" panose="020B0504020202020204" pitchFamily="34" charset="-122"/>
                  <a:ea typeface="汉仪雅酷黑 55W" panose="020B0504020202020204" pitchFamily="34" charset="-122"/>
                </a:rPr>
                <a:t>： 通过使用 </a:t>
              </a:r>
              <a:r>
                <a:rPr lang="en-US" altLang="zh-CN" sz="1400" dirty="0">
                  <a:solidFill>
                    <a:schemeClr val="bg1"/>
                  </a:solidFill>
                  <a:latin typeface="汉仪雅酷黑 55W" panose="020B0504020202020204" pitchFamily="34" charset="-122"/>
                  <a:ea typeface="汉仪雅酷黑 55W" panose="020B0504020202020204" pitchFamily="34" charset="-122"/>
                </a:rPr>
                <a:t>NAS </a:t>
              </a:r>
              <a:r>
                <a:rPr lang="zh-CN" altLang="en-US" sz="1400" dirty="0">
                  <a:solidFill>
                    <a:schemeClr val="bg1"/>
                  </a:solidFill>
                  <a:latin typeface="汉仪雅酷黑 55W" panose="020B0504020202020204" pitchFamily="34" charset="-122"/>
                  <a:ea typeface="汉仪雅酷黑 55W" panose="020B0504020202020204" pitchFamily="34" charset="-122"/>
                </a:rPr>
                <a:t>技术搜索最优的网络结构，</a:t>
              </a:r>
              <a:r>
                <a:rPr lang="en-US" altLang="zh-CN" sz="1400" dirty="0" err="1">
                  <a:solidFill>
                    <a:schemeClr val="bg1"/>
                  </a:solidFill>
                  <a:latin typeface="汉仪雅酷黑 55W" panose="020B0504020202020204" pitchFamily="34" charset="-122"/>
                  <a:ea typeface="汉仪雅酷黑 55W" panose="020B0504020202020204" pitchFamily="34" charset="-122"/>
                </a:rPr>
                <a:t>FBNet</a:t>
              </a:r>
              <a:r>
                <a:rPr lang="en-US" altLang="zh-CN" sz="1400" dirty="0">
                  <a:solidFill>
                    <a:schemeClr val="bg1"/>
                  </a:solidFill>
                  <a:latin typeface="汉仪雅酷黑 55W" panose="020B0504020202020204" pitchFamily="34" charset="-122"/>
                  <a:ea typeface="汉仪雅酷黑 55W" panose="020B0504020202020204" pitchFamily="34" charset="-122"/>
                </a:rPr>
                <a:t> </a:t>
              </a:r>
              <a:r>
                <a:rPr lang="zh-CN" altLang="en-US" sz="1400" dirty="0">
                  <a:solidFill>
                    <a:schemeClr val="bg1"/>
                  </a:solidFill>
                  <a:latin typeface="汉仪雅酷黑 55W" panose="020B0504020202020204" pitchFamily="34" charset="-122"/>
                  <a:ea typeface="汉仪雅酷黑 55W" panose="020B0504020202020204" pitchFamily="34" charset="-122"/>
                </a:rPr>
                <a:t>可以在不同的性能和资源权衡下进行调整，以满足特定应用的需求。</a:t>
              </a:r>
            </a:p>
          </p:txBody>
        </p:sp>
      </p:grpSp>
      <p:sp>
        <p:nvSpPr>
          <p:cNvPr id="16" name="文本框 15">
            <a:extLst>
              <a:ext uri="{FF2B5EF4-FFF2-40B4-BE49-F238E27FC236}">
                <a16:creationId xmlns:a16="http://schemas.microsoft.com/office/drawing/2014/main" id="{82AE3934-0B0E-937F-671A-875DD8DB845B}"/>
              </a:ext>
            </a:extLst>
          </p:cNvPr>
          <p:cNvSpPr txBox="1"/>
          <p:nvPr/>
        </p:nvSpPr>
        <p:spPr>
          <a:xfrm>
            <a:off x="1768875" y="5094330"/>
            <a:ext cx="7597375" cy="923330"/>
          </a:xfrm>
          <a:prstGeom prst="rect">
            <a:avLst/>
          </a:prstGeom>
          <a:noFill/>
        </p:spPr>
        <p:txBody>
          <a:bodyPr wrap="square">
            <a:spAutoFit/>
          </a:bodyPr>
          <a:lstStyle/>
          <a:p>
            <a:r>
              <a:rPr lang="zh-CN" altLang="en-US" sz="1800" dirty="0">
                <a:solidFill>
                  <a:schemeClr val="bg1"/>
                </a:solidFill>
                <a:latin typeface="汉仪雅酷黑 55W" panose="020B0504020202020204" pitchFamily="34" charset="-122"/>
                <a:ea typeface="汉仪雅酷黑 55W" panose="020B0504020202020204" pitchFamily="34" charset="-122"/>
              </a:rPr>
              <a:t>综合来看，</a:t>
            </a:r>
            <a:r>
              <a:rPr lang="en-US" altLang="zh-CN" sz="1800" dirty="0" err="1">
                <a:solidFill>
                  <a:schemeClr val="bg1"/>
                </a:solidFill>
                <a:latin typeface="汉仪雅酷黑 55W" panose="020B0504020202020204" pitchFamily="34" charset="-122"/>
                <a:ea typeface="汉仪雅酷黑 55W" panose="020B0504020202020204" pitchFamily="34" charset="-122"/>
              </a:rPr>
              <a:t>FBNet</a:t>
            </a:r>
            <a:r>
              <a:rPr lang="en-US" altLang="zh-CN" sz="1800" dirty="0">
                <a:solidFill>
                  <a:schemeClr val="bg1"/>
                </a:solidFill>
                <a:latin typeface="汉仪雅酷黑 55W" panose="020B0504020202020204" pitchFamily="34" charset="-122"/>
                <a:ea typeface="汉仪雅酷黑 55W" panose="020B0504020202020204" pitchFamily="34" charset="-122"/>
              </a:rPr>
              <a:t> </a:t>
            </a:r>
            <a:r>
              <a:rPr lang="zh-CN" altLang="en-US" sz="1800" dirty="0">
                <a:solidFill>
                  <a:schemeClr val="bg1"/>
                </a:solidFill>
                <a:latin typeface="汉仪雅酷黑 55W" panose="020B0504020202020204" pitchFamily="34" charset="-122"/>
                <a:ea typeface="汉仪雅酷黑 55W" panose="020B0504020202020204" pitchFamily="34" charset="-122"/>
              </a:rPr>
              <a:t>是一种具有潜力的轻量级神经网络架构，它在资源受限的设备上能够实现高效的模型推断。然而，使用 </a:t>
            </a:r>
            <a:r>
              <a:rPr lang="en-US" altLang="zh-CN" sz="1800" dirty="0">
                <a:solidFill>
                  <a:schemeClr val="bg1"/>
                </a:solidFill>
                <a:latin typeface="汉仪雅酷黑 55W" panose="020B0504020202020204" pitchFamily="34" charset="-122"/>
                <a:ea typeface="汉仪雅酷黑 55W" panose="020B0504020202020204" pitchFamily="34" charset="-122"/>
              </a:rPr>
              <a:t>NAS </a:t>
            </a:r>
            <a:r>
              <a:rPr lang="zh-CN" altLang="en-US" sz="1800" dirty="0">
                <a:solidFill>
                  <a:schemeClr val="bg1"/>
                </a:solidFill>
                <a:latin typeface="汉仪雅酷黑 55W" panose="020B0504020202020204" pitchFamily="34" charset="-122"/>
                <a:ea typeface="汉仪雅酷黑 55W" panose="020B0504020202020204" pitchFamily="34" charset="-122"/>
              </a:rPr>
              <a:t>技术搜索最优结构可能会增加计算成本，并且不一定适用于所有应用场景。</a:t>
            </a:r>
            <a:endParaRPr lang="zh-CN" altLang="en-US" dirty="0"/>
          </a:p>
        </p:txBody>
      </p:sp>
    </p:spTree>
    <p:extLst>
      <p:ext uri="{BB962C8B-B14F-4D97-AF65-F5344CB8AC3E}">
        <p14:creationId xmlns:p14="http://schemas.microsoft.com/office/powerpoint/2010/main" val="47955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FBnet</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dirty="0"/>
          </a:p>
        </p:txBody>
      </p:sp>
      <p:grpSp>
        <p:nvGrpSpPr>
          <p:cNvPr id="12" name="组合 11"/>
          <p:cNvGrpSpPr/>
          <p:nvPr/>
        </p:nvGrpSpPr>
        <p:grpSpPr>
          <a:xfrm>
            <a:off x="875002" y="5042111"/>
            <a:ext cx="4332511" cy="514349"/>
            <a:chOff x="2784389" y="4750439"/>
            <a:chExt cx="3199149" cy="1957591"/>
          </a:xfrm>
        </p:grpSpPr>
        <p:pic>
          <p:nvPicPr>
            <p:cNvPr id="9" name="图片 8"/>
            <p:cNvPicPr>
              <a:picLocks noChangeAspect="1"/>
            </p:cNvPicPr>
            <p:nvPr/>
          </p:nvPicPr>
          <p:blipFill>
            <a:blip r:embed="rId2" cstate="screen"/>
            <a:stretch>
              <a:fillRect/>
            </a:stretch>
          </p:blipFill>
          <p:spPr>
            <a:xfrm>
              <a:off x="2784389" y="4750439"/>
              <a:ext cx="3199149" cy="1957591"/>
            </a:xfrm>
            <a:prstGeom prst="rect">
              <a:avLst/>
            </a:prstGeom>
          </p:spPr>
        </p:pic>
        <p:sp>
          <p:nvSpPr>
            <p:cNvPr id="11" name="文本框 10"/>
            <p:cNvSpPr txBox="1"/>
            <p:nvPr/>
          </p:nvSpPr>
          <p:spPr>
            <a:xfrm>
              <a:off x="3096971" y="5011866"/>
              <a:ext cx="2573985" cy="614206"/>
            </a:xfrm>
            <a:prstGeom prst="rect">
              <a:avLst/>
            </a:prstGeom>
            <a:noFill/>
          </p:spPr>
          <p:txBody>
            <a:bodyPr wrap="square">
              <a:spAutoFit/>
            </a:bodyPr>
            <a:lstStyle/>
            <a:p>
              <a:pPr>
                <a:lnSpc>
                  <a:spcPct val="125000"/>
                </a:lnSpc>
              </a:pPr>
              <a:r>
                <a:rPr lang="zh-CN" altLang="en-US" sz="1400" dirty="0">
                  <a:solidFill>
                    <a:srgbClr val="F6F2EB"/>
                  </a:solidFill>
                  <a:latin typeface="汉仪雅酷黑 55W" panose="020B0504020202020204" pitchFamily="34" charset="-122"/>
                  <a:ea typeface="汉仪雅酷黑 55W" panose="020B0504020202020204" pitchFamily="34" charset="-122"/>
                </a:rPr>
                <a:t>与各轻量级网络在</a:t>
              </a:r>
              <a:r>
                <a:rPr lang="en-US" altLang="zh-CN" sz="1400" dirty="0">
                  <a:solidFill>
                    <a:srgbClr val="F6F2EB"/>
                  </a:solidFill>
                  <a:latin typeface="汉仪雅酷黑 55W" panose="020B0504020202020204" pitchFamily="34" charset="-122"/>
                  <a:ea typeface="汉仪雅酷黑 55W" panose="020B0504020202020204" pitchFamily="34" charset="-122"/>
                </a:rPr>
                <a:t>ImageNet</a:t>
              </a:r>
              <a:r>
                <a:rPr lang="zh-CN" altLang="en-US" sz="1400" dirty="0">
                  <a:solidFill>
                    <a:srgbClr val="F6F2EB"/>
                  </a:solidFill>
                  <a:latin typeface="汉仪雅酷黑 55W" panose="020B0504020202020204" pitchFamily="34" charset="-122"/>
                  <a:ea typeface="汉仪雅酷黑 55W" panose="020B0504020202020204" pitchFamily="34" charset="-122"/>
                </a:rPr>
                <a:t>上的性能对比。</a:t>
              </a:r>
            </a:p>
          </p:txBody>
        </p:sp>
      </p:grpSp>
      <p:grpSp>
        <p:nvGrpSpPr>
          <p:cNvPr id="16" name="组合 15"/>
          <p:cNvGrpSpPr/>
          <p:nvPr/>
        </p:nvGrpSpPr>
        <p:grpSpPr>
          <a:xfrm>
            <a:off x="6111264" y="5042112"/>
            <a:ext cx="5362719" cy="532238"/>
            <a:chOff x="2784389" y="4750439"/>
            <a:chExt cx="3199149" cy="1957591"/>
          </a:xfrm>
        </p:grpSpPr>
        <p:pic>
          <p:nvPicPr>
            <p:cNvPr id="17" name="图片 16"/>
            <p:cNvPicPr>
              <a:picLocks noChangeAspect="1"/>
            </p:cNvPicPr>
            <p:nvPr/>
          </p:nvPicPr>
          <p:blipFill>
            <a:blip r:embed="rId2" cstate="screen"/>
            <a:stretch>
              <a:fillRect/>
            </a:stretch>
          </p:blipFill>
          <p:spPr>
            <a:xfrm>
              <a:off x="2784389" y="4750439"/>
              <a:ext cx="3199149" cy="1957591"/>
            </a:xfrm>
            <a:prstGeom prst="rect">
              <a:avLst/>
            </a:prstGeom>
          </p:spPr>
        </p:pic>
        <p:sp>
          <p:nvSpPr>
            <p:cNvPr id="18" name="文本框 17"/>
            <p:cNvSpPr txBox="1"/>
            <p:nvPr/>
          </p:nvSpPr>
          <p:spPr>
            <a:xfrm>
              <a:off x="3128536" y="5018176"/>
              <a:ext cx="2573985" cy="1515420"/>
            </a:xfrm>
            <a:prstGeom prst="rect">
              <a:avLst/>
            </a:prstGeom>
            <a:noFill/>
          </p:spPr>
          <p:txBody>
            <a:bodyPr wrap="square">
              <a:spAutoFit/>
            </a:bodyPr>
            <a:lstStyle/>
            <a:p>
              <a:pPr>
                <a:lnSpc>
                  <a:spcPct val="125000"/>
                </a:lnSpc>
              </a:pPr>
              <a:r>
                <a:rPr lang="zh-CN" altLang="en-US" sz="1400" dirty="0">
                  <a:solidFill>
                    <a:srgbClr val="F6F2EB"/>
                  </a:solidFill>
                  <a:latin typeface="汉仪雅酷黑 55W" panose="020B0504020202020204" pitchFamily="34" charset="-122"/>
                  <a:ea typeface="汉仪雅酷黑 55W" panose="020B0504020202020204" pitchFamily="34" charset="-122"/>
                </a:rPr>
                <a:t>与各轻量级网络在特定资源和设备条件下的性能对比。</a:t>
              </a:r>
            </a:p>
          </p:txBody>
        </p:sp>
      </p:grpSp>
      <p:pic>
        <p:nvPicPr>
          <p:cNvPr id="3" name="图片 2" descr="图片">
            <a:extLst>
              <a:ext uri="{FF2B5EF4-FFF2-40B4-BE49-F238E27FC236}">
                <a16:creationId xmlns:a16="http://schemas.microsoft.com/office/drawing/2014/main" id="{CF6217B0-B81C-BA3F-FD47-3065C7C55A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7749" y="1283651"/>
            <a:ext cx="5526234" cy="3377882"/>
          </a:xfrm>
          <a:prstGeom prst="rect">
            <a:avLst/>
          </a:prstGeom>
          <a:noFill/>
          <a:ln>
            <a:noFill/>
          </a:ln>
        </p:spPr>
      </p:pic>
      <p:pic>
        <p:nvPicPr>
          <p:cNvPr id="4" name="图片 3" descr="图片">
            <a:extLst>
              <a:ext uri="{FF2B5EF4-FFF2-40B4-BE49-F238E27FC236}">
                <a16:creationId xmlns:a16="http://schemas.microsoft.com/office/drawing/2014/main" id="{B1545A60-9590-C834-D2BB-9B35E41216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4102" y="1437638"/>
            <a:ext cx="5274310" cy="3223895"/>
          </a:xfrm>
          <a:prstGeom prst="rect">
            <a:avLst/>
          </a:prstGeom>
          <a:noFill/>
          <a:ln>
            <a:noFill/>
          </a:ln>
        </p:spPr>
      </p:pic>
    </p:spTree>
    <p:extLst>
      <p:ext uri="{BB962C8B-B14F-4D97-AF65-F5344CB8AC3E}">
        <p14:creationId xmlns:p14="http://schemas.microsoft.com/office/powerpoint/2010/main" val="383942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597541" y="1256731"/>
            <a:ext cx="6104064" cy="1569660"/>
          </a:xfrm>
          <a:prstGeom prst="rect">
            <a:avLst/>
          </a:prstGeom>
          <a:noFill/>
        </p:spPr>
        <p:txBody>
          <a:bodyPr wrap="square" rtlCol="0">
            <a:spAutoFit/>
          </a:bodyPr>
          <a:lstStyle/>
          <a:p>
            <a:pPr algn="dist"/>
            <a:r>
              <a:rPr lang="zh-CN" altLang="en-US" sz="9600" dirty="0">
                <a:solidFill>
                  <a:schemeClr val="bg1">
                    <a:alpha val="7000"/>
                  </a:schemeClr>
                </a:solidFill>
                <a:latin typeface="汉仪雅酷黑简" panose="00020600040101010101" pitchFamily="18" charset="-122"/>
                <a:ea typeface="汉仪雅酷黑简" panose="00020600040101010101" pitchFamily="18" charset="-122"/>
              </a:rPr>
              <a:t>深度学习</a:t>
            </a:r>
          </a:p>
        </p:txBody>
      </p:sp>
      <p:sp>
        <p:nvSpPr>
          <p:cNvPr id="2" name="文本框 1"/>
          <p:cNvSpPr txBox="1"/>
          <p:nvPr/>
        </p:nvSpPr>
        <p:spPr>
          <a:xfrm>
            <a:off x="1848376" y="2744738"/>
            <a:ext cx="2507724" cy="769441"/>
          </a:xfrm>
          <a:prstGeom prst="rect">
            <a:avLst/>
          </a:prstGeom>
          <a:noFill/>
        </p:spPr>
        <p:txBody>
          <a:bodyPr wrap="square" rtlCol="0">
            <a:spAutoFit/>
          </a:bodyPr>
          <a:lstStyle/>
          <a:p>
            <a:pPr algn="dist">
              <a:spcAft>
                <a:spcPts val="600"/>
              </a:spcAft>
            </a:pPr>
            <a:r>
              <a:rPr lang="en-US" altLang="zh-CN" sz="4400" dirty="0">
                <a:solidFill>
                  <a:schemeClr val="bg1"/>
                </a:solidFill>
                <a:latin typeface="汉仪雅酷黑 55W" panose="020B0504020202020204" pitchFamily="34" charset="-122"/>
                <a:ea typeface="汉仪雅酷黑 55W" panose="020B0504020202020204" pitchFamily="34" charset="-122"/>
              </a:rPr>
              <a:t>IGC</a:t>
            </a:r>
            <a:r>
              <a:rPr lang="zh-CN" altLang="en-US" sz="4400" dirty="0">
                <a:solidFill>
                  <a:schemeClr val="bg1"/>
                </a:solidFill>
                <a:latin typeface="汉仪雅酷黑 55W" panose="020B0504020202020204" pitchFamily="34" charset="-122"/>
                <a:ea typeface="汉仪雅酷黑 55W" panose="020B0504020202020204" pitchFamily="34" charset="-122"/>
              </a:rPr>
              <a:t>模型</a:t>
            </a:r>
          </a:p>
        </p:txBody>
      </p:sp>
      <p:sp>
        <p:nvSpPr>
          <p:cNvPr id="3" name="文本框 2"/>
          <p:cNvSpPr txBox="1"/>
          <p:nvPr/>
        </p:nvSpPr>
        <p:spPr>
          <a:xfrm>
            <a:off x="1694994" y="1295499"/>
            <a:ext cx="1474310" cy="1569660"/>
          </a:xfrm>
          <a:prstGeom prst="rect">
            <a:avLst/>
          </a:prstGeom>
          <a:noFill/>
        </p:spPr>
        <p:txBody>
          <a:bodyPr wrap="square" rtlCol="0">
            <a:spAutoFit/>
          </a:bodyPr>
          <a:lstStyle/>
          <a:p>
            <a:pPr algn="ctr"/>
            <a:r>
              <a:rPr lang="en-US" altLang="zh-CN" sz="9600">
                <a:solidFill>
                  <a:schemeClr val="bg1"/>
                </a:solidFill>
                <a:latin typeface="汉仪雅酷黑简" panose="00020600040101010101" pitchFamily="18" charset="-122"/>
                <a:ea typeface="汉仪雅酷黑简" panose="00020600040101010101" pitchFamily="18" charset="-122"/>
              </a:rPr>
              <a:t>3</a:t>
            </a:r>
            <a:endParaRPr lang="zh-CN" altLang="en-US" sz="9600">
              <a:solidFill>
                <a:schemeClr val="bg1"/>
              </a:solidFill>
              <a:latin typeface="汉仪雅酷黑简" panose="00020600040101010101" pitchFamily="18" charset="-122"/>
              <a:ea typeface="汉仪雅酷黑简" panose="00020600040101010101" pitchFamily="18" charset="-122"/>
            </a:endParaRPr>
          </a:p>
        </p:txBody>
      </p:sp>
      <p:pic>
        <p:nvPicPr>
          <p:cNvPr id="4" name="图片 3"/>
          <p:cNvPicPr>
            <a:picLocks noChangeAspect="1"/>
          </p:cNvPicPr>
          <p:nvPr/>
        </p:nvPicPr>
        <p:blipFill>
          <a:blip r:embed="rId2" cstate="screen"/>
          <a:stretch>
            <a:fillRect/>
          </a:stretch>
        </p:blipFill>
        <p:spPr>
          <a:xfrm>
            <a:off x="4509482" y="3056994"/>
            <a:ext cx="917226" cy="457185"/>
          </a:xfrm>
          <a:prstGeom prst="rect">
            <a:avLst/>
          </a:prstGeom>
        </p:spPr>
      </p:pic>
      <p:pic>
        <p:nvPicPr>
          <p:cNvPr id="5" name="图片 4"/>
          <p:cNvPicPr>
            <a:picLocks noChangeAspect="1"/>
          </p:cNvPicPr>
          <p:nvPr/>
        </p:nvPicPr>
        <p:blipFill>
          <a:blip r:embed="rId3" cstate="screen"/>
          <a:stretch>
            <a:fillRect/>
          </a:stretch>
        </p:blipFill>
        <p:spPr>
          <a:xfrm>
            <a:off x="1848376" y="4754190"/>
            <a:ext cx="1167546" cy="581955"/>
          </a:xfrm>
          <a:prstGeom prst="rect">
            <a:avLst/>
          </a:prstGeom>
        </p:spPr>
      </p:pic>
      <p:sp>
        <p:nvSpPr>
          <p:cNvPr id="6" name="文本框 5"/>
          <p:cNvSpPr txBox="1"/>
          <p:nvPr/>
        </p:nvSpPr>
        <p:spPr>
          <a:xfrm>
            <a:off x="1848376" y="3575108"/>
            <a:ext cx="4691321" cy="1152816"/>
          </a:xfrm>
          <a:prstGeom prst="rect">
            <a:avLst/>
          </a:prstGeom>
          <a:noFill/>
        </p:spPr>
        <p:txBody>
          <a:bodyPr wrap="square">
            <a:spAutoFit/>
          </a:bodyPr>
          <a:lstStyle/>
          <a:p>
            <a:pPr>
              <a:lnSpc>
                <a:spcPct val="125000"/>
              </a:lnSpc>
            </a:pPr>
            <a:r>
              <a:rPr lang="zh-CN" altLang="en-US" sz="1400" dirty="0">
                <a:solidFill>
                  <a:srgbClr val="F6F2EB"/>
                </a:solidFill>
                <a:latin typeface="汉仪雅酷黑 55W" panose="020B0504020202020204" pitchFamily="34" charset="-122"/>
                <a:ea typeface="汉仪雅酷黑 55W" panose="020B0504020202020204" pitchFamily="34" charset="-122"/>
              </a:rPr>
              <a:t>当我们谈论 </a:t>
            </a:r>
            <a:r>
              <a:rPr lang="en-US" altLang="zh-CN" sz="1400" dirty="0">
                <a:solidFill>
                  <a:srgbClr val="F6F2EB"/>
                </a:solidFill>
                <a:latin typeface="汉仪雅酷黑 55W" panose="020B0504020202020204" pitchFamily="34" charset="-122"/>
                <a:ea typeface="汉仪雅酷黑 55W" panose="020B0504020202020204" pitchFamily="34" charset="-122"/>
              </a:rPr>
              <a:t>Interleaved Group Convolution (IGC) </a:t>
            </a:r>
            <a:r>
              <a:rPr lang="zh-CN" altLang="en-US" sz="1400" dirty="0">
                <a:solidFill>
                  <a:srgbClr val="F6F2EB"/>
                </a:solidFill>
                <a:latin typeface="汉仪雅酷黑 55W" panose="020B0504020202020204" pitchFamily="34" charset="-122"/>
                <a:ea typeface="汉仪雅酷黑 55W" panose="020B0504020202020204" pitchFamily="34" charset="-122"/>
              </a:rPr>
              <a:t>模型时，其核心逻辑其实很简单。它是一种卷积神经网络结构，用于处理图像等数据。想象一下你正在照相，</a:t>
            </a:r>
            <a:r>
              <a:rPr lang="en-US" altLang="zh-CN" sz="1400" dirty="0">
                <a:solidFill>
                  <a:srgbClr val="F6F2EB"/>
                </a:solidFill>
                <a:latin typeface="汉仪雅酷黑 55W" panose="020B0504020202020204" pitchFamily="34" charset="-122"/>
                <a:ea typeface="汉仪雅酷黑 55W" panose="020B0504020202020204" pitchFamily="34" charset="-122"/>
              </a:rPr>
              <a:t>IGC </a:t>
            </a:r>
            <a:r>
              <a:rPr lang="zh-CN" altLang="en-US" sz="1400" dirty="0">
                <a:solidFill>
                  <a:srgbClr val="F6F2EB"/>
                </a:solidFill>
                <a:latin typeface="汉仪雅酷黑 55W" panose="020B0504020202020204" pitchFamily="34" charset="-122"/>
                <a:ea typeface="汉仪雅酷黑 55W" panose="020B0504020202020204" pitchFamily="34" charset="-122"/>
              </a:rPr>
              <a:t>就像是你用来捕捉图像细节的特殊镜头。</a:t>
            </a:r>
          </a:p>
        </p:txBody>
      </p:sp>
      <p:sp>
        <p:nvSpPr>
          <p:cNvPr id="7" name="文本框 6"/>
          <p:cNvSpPr txBox="1"/>
          <p:nvPr/>
        </p:nvSpPr>
        <p:spPr>
          <a:xfrm>
            <a:off x="2948367" y="2230370"/>
            <a:ext cx="1138249" cy="369332"/>
          </a:xfrm>
          <a:prstGeom prst="rect">
            <a:avLst/>
          </a:prstGeom>
          <a:noFill/>
        </p:spPr>
        <p:txBody>
          <a:bodyPr wrap="square" rtlCol="0">
            <a:spAutoFit/>
          </a:bodyPr>
          <a:lstStyle/>
          <a:p>
            <a:pPr algn="dist">
              <a:spcAft>
                <a:spcPts val="600"/>
              </a:spcAft>
            </a:pPr>
            <a:r>
              <a:rPr lang="en-US" altLang="zh-CN">
                <a:solidFill>
                  <a:schemeClr val="bg1"/>
                </a:solidFill>
                <a:latin typeface="汉仪雅酷黑 55W" panose="020B0504020202020204" pitchFamily="34" charset="-122"/>
                <a:ea typeface="汉仪雅酷黑 55W" panose="020B0504020202020204" pitchFamily="34" charset="-122"/>
              </a:rPr>
              <a:t>PART</a:t>
            </a:r>
            <a:endParaRPr lang="zh-CN" altLang="en-US">
              <a:solidFill>
                <a:schemeClr val="bg1"/>
              </a:solidFill>
              <a:latin typeface="汉仪雅酷黑 55W" panose="020B0504020202020204" pitchFamily="34" charset="-122"/>
              <a:ea typeface="汉仪雅酷黑 55W" panose="020B0504020202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IGC</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dirty="0"/>
          </a:p>
        </p:txBody>
      </p:sp>
      <p:sp>
        <p:nvSpPr>
          <p:cNvPr id="3" name="文本框 2"/>
          <p:cNvSpPr txBox="1"/>
          <p:nvPr/>
        </p:nvSpPr>
        <p:spPr>
          <a:xfrm>
            <a:off x="1191547" y="1353836"/>
            <a:ext cx="5397764" cy="4382162"/>
          </a:xfrm>
          <a:prstGeom prst="rect">
            <a:avLst/>
          </a:prstGeom>
          <a:noFill/>
        </p:spPr>
        <p:txBody>
          <a:bodyPr wrap="square">
            <a:spAutoFit/>
          </a:bodyPr>
          <a:lstStyle/>
          <a:p>
            <a:pPr>
              <a:lnSpc>
                <a:spcPct val="125000"/>
              </a:lnSpc>
            </a:pPr>
            <a:r>
              <a:rPr lang="zh-CN" altLang="en-US" sz="1600" dirty="0">
                <a:solidFill>
                  <a:schemeClr val="bg1"/>
                </a:solidFill>
                <a:latin typeface="汉仪雅酷黑 55W" panose="020B0504020202020204" pitchFamily="34" charset="-122"/>
                <a:ea typeface="汉仪雅酷黑 55W" panose="020B0504020202020204" pitchFamily="34" charset="-122"/>
              </a:rPr>
              <a:t>       在传统的卷积操作中，我们使用一个统一的“</a:t>
            </a:r>
            <a:r>
              <a:rPr lang="zh-CN" altLang="en-US" sz="1600" dirty="0">
                <a:highlight>
                  <a:srgbClr val="FFFF00"/>
                </a:highlight>
                <a:latin typeface="汉仪雅酷黑 55W" panose="020B0504020202020204" pitchFamily="34" charset="-122"/>
                <a:ea typeface="汉仪雅酷黑 55W" panose="020B0504020202020204" pitchFamily="34" charset="-122"/>
              </a:rPr>
              <a:t>镜头</a:t>
            </a:r>
            <a:r>
              <a:rPr lang="zh-CN" altLang="en-US" sz="1600" dirty="0">
                <a:solidFill>
                  <a:schemeClr val="bg1"/>
                </a:solidFill>
                <a:latin typeface="汉仪雅酷黑 55W" panose="020B0504020202020204" pitchFamily="34" charset="-122"/>
                <a:ea typeface="汉仪雅酷黑 55W" panose="020B0504020202020204" pitchFamily="34" charset="-122"/>
              </a:rPr>
              <a:t>”同时照亮所有通道，这样处理数据。但是，</a:t>
            </a:r>
            <a:r>
              <a:rPr lang="en-US" altLang="zh-CN" sz="1600" dirty="0">
                <a:solidFill>
                  <a:schemeClr val="bg1"/>
                </a:solidFill>
                <a:latin typeface="汉仪雅酷黑 55W" panose="020B0504020202020204" pitchFamily="34" charset="-122"/>
                <a:ea typeface="汉仪雅酷黑 55W" panose="020B0504020202020204" pitchFamily="34" charset="-122"/>
              </a:rPr>
              <a:t>IGC </a:t>
            </a:r>
            <a:r>
              <a:rPr lang="zh-CN" altLang="en-US" sz="1600" dirty="0">
                <a:solidFill>
                  <a:schemeClr val="bg1"/>
                </a:solidFill>
                <a:latin typeface="汉仪雅酷黑 55W" panose="020B0504020202020204" pitchFamily="34" charset="-122"/>
                <a:ea typeface="汉仪雅酷黑 55W" panose="020B0504020202020204" pitchFamily="34" charset="-122"/>
              </a:rPr>
              <a:t>模型则有点不同。它把这些通道分成了几组，每一组有自己的“镜头”，而且这些“镜头”会以一种</a:t>
            </a:r>
            <a:r>
              <a:rPr lang="zh-CN" altLang="en-US" sz="1600" dirty="0">
                <a:highlight>
                  <a:srgbClr val="FFFF00"/>
                </a:highlight>
                <a:latin typeface="汉仪雅酷黑 55W" panose="020B0504020202020204" pitchFamily="34" charset="-122"/>
                <a:ea typeface="汉仪雅酷黑 55W" panose="020B0504020202020204" pitchFamily="34" charset="-122"/>
              </a:rPr>
              <a:t>交错的方式排列</a:t>
            </a:r>
            <a:r>
              <a:rPr lang="zh-CN" altLang="en-US" sz="1600" dirty="0">
                <a:solidFill>
                  <a:schemeClr val="bg1"/>
                </a:solidFill>
                <a:latin typeface="汉仪雅酷黑 55W" panose="020B0504020202020204" pitchFamily="34" charset="-122"/>
                <a:ea typeface="汉仪雅酷黑 55W" panose="020B0504020202020204" pitchFamily="34" charset="-122"/>
              </a:rPr>
              <a:t>，就像是镜头在不同的角度、不同的方向上交替着照亮场景。</a:t>
            </a:r>
            <a:endParaRPr lang="en-US" altLang="zh-CN" sz="16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endParaRPr lang="zh-CN" altLang="en-US" sz="16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r>
              <a:rPr lang="zh-CN" altLang="en-US" sz="1600" dirty="0">
                <a:solidFill>
                  <a:schemeClr val="bg1"/>
                </a:solidFill>
                <a:latin typeface="汉仪雅酷黑 55W" panose="020B0504020202020204" pitchFamily="34" charset="-122"/>
                <a:ea typeface="汉仪雅酷黑 55W" panose="020B0504020202020204" pitchFamily="34" charset="-122"/>
              </a:rPr>
              <a:t>      这种交错排列的“镜头”让模型能够更加全面地观察到图像的细节，就像你换了不同角度观察同一个景物，能够看到更多的细节一样。这样一来，模型学到的特征更加丰富，也更能够适应不同的情况和任务。</a:t>
            </a:r>
            <a:endParaRPr lang="en-US" altLang="zh-CN" sz="16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endParaRPr lang="zh-CN" altLang="en-US" sz="16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r>
              <a:rPr lang="zh-CN" altLang="en-US" sz="1600" dirty="0">
                <a:solidFill>
                  <a:schemeClr val="bg1"/>
                </a:solidFill>
                <a:latin typeface="汉仪雅酷黑 55W" panose="020B0504020202020204" pitchFamily="34" charset="-122"/>
                <a:ea typeface="汉仪雅酷黑 55W" panose="020B0504020202020204" pitchFamily="34" charset="-122"/>
              </a:rPr>
              <a:t>      总的来说，</a:t>
            </a:r>
            <a:r>
              <a:rPr lang="en-US" altLang="zh-CN" sz="1600" dirty="0">
                <a:solidFill>
                  <a:schemeClr val="bg1"/>
                </a:solidFill>
                <a:latin typeface="汉仪雅酷黑 55W" panose="020B0504020202020204" pitchFamily="34" charset="-122"/>
                <a:ea typeface="汉仪雅酷黑 55W" panose="020B0504020202020204" pitchFamily="34" charset="-122"/>
              </a:rPr>
              <a:t>IGC </a:t>
            </a:r>
            <a:r>
              <a:rPr lang="zh-CN" altLang="en-US" sz="1600" dirty="0">
                <a:solidFill>
                  <a:schemeClr val="bg1"/>
                </a:solidFill>
                <a:latin typeface="汉仪雅酷黑 55W" panose="020B0504020202020204" pitchFamily="34" charset="-122"/>
                <a:ea typeface="汉仪雅酷黑 55W" panose="020B0504020202020204" pitchFamily="34" charset="-122"/>
              </a:rPr>
              <a:t>模型的核心逻辑就是通过</a:t>
            </a:r>
            <a:r>
              <a:rPr lang="zh-CN" altLang="en-US" sz="1600" dirty="0">
                <a:highlight>
                  <a:srgbClr val="FFFF00"/>
                </a:highlight>
                <a:latin typeface="汉仪雅酷黑 55W" panose="020B0504020202020204" pitchFamily="34" charset="-122"/>
                <a:ea typeface="汉仪雅酷黑 55W" panose="020B0504020202020204" pitchFamily="34" charset="-122"/>
              </a:rPr>
              <a:t>分组、交错排列的方式</a:t>
            </a:r>
            <a:r>
              <a:rPr lang="zh-CN" altLang="en-US" sz="1600" dirty="0">
                <a:solidFill>
                  <a:schemeClr val="bg1"/>
                </a:solidFill>
                <a:latin typeface="汉仪雅酷黑 55W" panose="020B0504020202020204" pitchFamily="34" charset="-122"/>
                <a:ea typeface="汉仪雅酷黑 55W" panose="020B0504020202020204" pitchFamily="34" charset="-122"/>
              </a:rPr>
              <a:t>，让模型能够更好地理解图像，提高模型的性能和效率。</a:t>
            </a:r>
          </a:p>
        </p:txBody>
      </p:sp>
      <p:pic>
        <p:nvPicPr>
          <p:cNvPr id="9" name="图片 8"/>
          <p:cNvPicPr>
            <a:picLocks noChangeAspect="1"/>
          </p:cNvPicPr>
          <p:nvPr/>
        </p:nvPicPr>
        <p:blipFill>
          <a:blip r:embed="rId2" cstate="screen"/>
          <a:stretch>
            <a:fillRect/>
          </a:stretch>
        </p:blipFill>
        <p:spPr>
          <a:xfrm>
            <a:off x="6830611" y="1423686"/>
            <a:ext cx="3968948" cy="5434314"/>
          </a:xfrm>
          <a:prstGeom prst="rect">
            <a:avLst/>
          </a:prstGeom>
        </p:spPr>
      </p:pic>
      <p:sp>
        <p:nvSpPr>
          <p:cNvPr id="10" name="文本框 9">
            <a:extLst>
              <a:ext uri="{FF2B5EF4-FFF2-40B4-BE49-F238E27FC236}">
                <a16:creationId xmlns:a16="http://schemas.microsoft.com/office/drawing/2014/main" id="{C50F6F13-3CC2-22CC-A0BF-12259C3FCCEA}"/>
              </a:ext>
            </a:extLst>
          </p:cNvPr>
          <p:cNvSpPr txBox="1"/>
          <p:nvPr/>
        </p:nvSpPr>
        <p:spPr>
          <a:xfrm>
            <a:off x="3439609" y="630975"/>
            <a:ext cx="2432050" cy="523220"/>
          </a:xfrm>
          <a:prstGeom prst="rect">
            <a:avLst/>
          </a:prstGeom>
          <a:noFill/>
        </p:spPr>
        <p:txBody>
          <a:bodyPr wrap="square">
            <a:spAutoFit/>
          </a:bodyPr>
          <a:lstStyle/>
          <a:p>
            <a:r>
              <a:rPr lang="zh-CN" altLang="en-US" sz="2800" dirty="0">
                <a:solidFill>
                  <a:schemeClr val="bg1"/>
                </a:solidFill>
                <a:latin typeface="汉仪雅酷黑简" panose="02010600030101010101" charset="-122"/>
                <a:ea typeface="汉仪雅酷黑简" panose="02010600030101010101" charset="-122"/>
              </a:rPr>
              <a:t>核心逻辑</a:t>
            </a:r>
          </a:p>
        </p:txBody>
      </p:sp>
    </p:spTree>
    <p:extLst>
      <p:ext uri="{BB962C8B-B14F-4D97-AF65-F5344CB8AC3E}">
        <p14:creationId xmlns:p14="http://schemas.microsoft.com/office/powerpoint/2010/main" val="288833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IGC</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dirty="0"/>
          </a:p>
        </p:txBody>
      </p:sp>
      <p:sp>
        <p:nvSpPr>
          <p:cNvPr id="4" name="文本框 3"/>
          <p:cNvSpPr txBox="1"/>
          <p:nvPr/>
        </p:nvSpPr>
        <p:spPr>
          <a:xfrm>
            <a:off x="911427" y="1519473"/>
            <a:ext cx="10127847" cy="837922"/>
          </a:xfrm>
          <a:prstGeom prst="rect">
            <a:avLst/>
          </a:prstGeom>
          <a:noFill/>
        </p:spPr>
        <p:txBody>
          <a:bodyPr wrap="square">
            <a:spAutoFit/>
          </a:bodyPr>
          <a:lstStyle/>
          <a:p>
            <a:pPr>
              <a:lnSpc>
                <a:spcPct val="125000"/>
              </a:lnSpc>
            </a:pPr>
            <a:r>
              <a:rPr lang="zh-CN" altLang="en-US" sz="2000" dirty="0">
                <a:solidFill>
                  <a:schemeClr val="bg1"/>
                </a:solidFill>
                <a:latin typeface="汉仪雅酷黑 55W" panose="020B0504020202020204" pitchFamily="34" charset="-122"/>
                <a:ea typeface="汉仪雅酷黑 55W" panose="020B0504020202020204" pitchFamily="34" charset="-122"/>
              </a:rPr>
              <a:t>背景： 传统的卷积操作在处理大规模数据时可能会面临计算和存储资源的压力，特别是在深度网络中。因此，研究人员开始寻找能够提高效率并保持性能的替代方案。</a:t>
            </a:r>
          </a:p>
        </p:txBody>
      </p:sp>
      <p:grpSp>
        <p:nvGrpSpPr>
          <p:cNvPr id="13" name="组合 12"/>
          <p:cNvGrpSpPr/>
          <p:nvPr/>
        </p:nvGrpSpPr>
        <p:grpSpPr>
          <a:xfrm>
            <a:off x="1032078" y="2577761"/>
            <a:ext cx="4396450" cy="3881673"/>
            <a:chOff x="1032078" y="2577761"/>
            <a:chExt cx="4396450" cy="3881673"/>
          </a:xfrm>
        </p:grpSpPr>
        <p:pic>
          <p:nvPicPr>
            <p:cNvPr id="9" name="图片 8"/>
            <p:cNvPicPr>
              <a:picLocks noChangeAspect="1"/>
            </p:cNvPicPr>
            <p:nvPr/>
          </p:nvPicPr>
          <p:blipFill rotWithShape="1">
            <a:blip r:embed="rId2" cstate="screen"/>
            <a:srcRect/>
            <a:stretch>
              <a:fillRect/>
            </a:stretch>
          </p:blipFill>
          <p:spPr>
            <a:xfrm rot="16200000">
              <a:off x="1289466" y="2320373"/>
              <a:ext cx="3881673" cy="4396450"/>
            </a:xfrm>
            <a:prstGeom prst="rect">
              <a:avLst/>
            </a:prstGeom>
          </p:spPr>
        </p:pic>
        <p:sp>
          <p:nvSpPr>
            <p:cNvPr id="10" name="矩形: 圆角 9"/>
            <p:cNvSpPr/>
            <p:nvPr/>
          </p:nvSpPr>
          <p:spPr>
            <a:xfrm>
              <a:off x="1690954" y="2635636"/>
              <a:ext cx="3312846" cy="491973"/>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雅酷黑 55W" panose="020B0504020202020204" pitchFamily="34" charset="-122"/>
                  <a:ea typeface="汉仪雅酷黑 55W" panose="020B0504020202020204" pitchFamily="34" charset="-122"/>
                </a:rPr>
                <a:t>Group Convolution</a:t>
              </a:r>
              <a:endParaRPr lang="zh-CN" altLang="en-US" sz="2400" dirty="0">
                <a:latin typeface="汉仪雅酷黑 55W" panose="020B0504020202020204" pitchFamily="34" charset="-122"/>
                <a:ea typeface="汉仪雅酷黑 55W" panose="020B0504020202020204" pitchFamily="34" charset="-122"/>
              </a:endParaRPr>
            </a:p>
          </p:txBody>
        </p:sp>
        <p:sp>
          <p:nvSpPr>
            <p:cNvPr id="11" name="文本框 10"/>
            <p:cNvSpPr txBox="1"/>
            <p:nvPr/>
          </p:nvSpPr>
          <p:spPr>
            <a:xfrm>
              <a:off x="1409700" y="3347975"/>
              <a:ext cx="3687503" cy="1612173"/>
            </a:xfrm>
            <a:prstGeom prst="rect">
              <a:avLst/>
            </a:prstGeom>
            <a:noFill/>
          </p:spPr>
          <p:txBody>
            <a:bodyPr wrap="square">
              <a:spAutoFit/>
            </a:bodyPr>
            <a:lstStyle/>
            <a:p>
              <a:pPr>
                <a:lnSpc>
                  <a:spcPct val="125000"/>
                </a:lnSpc>
              </a:pPr>
              <a:r>
                <a:rPr lang="zh-CN" altLang="en-US" sz="1600" dirty="0">
                  <a:solidFill>
                    <a:schemeClr val="bg1"/>
                  </a:solidFill>
                  <a:latin typeface="汉仪雅酷黑 55W" panose="020B0504020202020204" pitchFamily="34" charset="-122"/>
                  <a:ea typeface="汉仪雅酷黑 55W" panose="020B0504020202020204" pitchFamily="34" charset="-122"/>
                </a:rPr>
                <a:t>在传统的卷积操作中，卷积核会同时作用于所有的输入通道。为了降低计算复杂度，研究人员提出了 </a:t>
              </a:r>
              <a:r>
                <a:rPr lang="en-US" altLang="zh-CN" sz="1600" dirty="0">
                  <a:solidFill>
                    <a:schemeClr val="bg1"/>
                  </a:solidFill>
                  <a:latin typeface="汉仪雅酷黑 55W" panose="020B0504020202020204" pitchFamily="34" charset="-122"/>
                  <a:ea typeface="汉仪雅酷黑 55W" panose="020B0504020202020204" pitchFamily="34" charset="-122"/>
                </a:rPr>
                <a:t>Group Convolution</a:t>
              </a:r>
              <a:r>
                <a:rPr lang="zh-CN" altLang="en-US" sz="1600" dirty="0">
                  <a:solidFill>
                    <a:schemeClr val="bg1"/>
                  </a:solidFill>
                  <a:latin typeface="汉仪雅酷黑 55W" panose="020B0504020202020204" pitchFamily="34" charset="-122"/>
                  <a:ea typeface="汉仪雅酷黑 55W" panose="020B0504020202020204" pitchFamily="34" charset="-122"/>
                </a:rPr>
                <a:t>，将输入通道分成多个组，每个组只与一部分卷积核进行卷积操作。</a:t>
              </a:r>
            </a:p>
          </p:txBody>
        </p:sp>
      </p:grpSp>
      <p:grpSp>
        <p:nvGrpSpPr>
          <p:cNvPr id="14" name="组合 13"/>
          <p:cNvGrpSpPr/>
          <p:nvPr/>
        </p:nvGrpSpPr>
        <p:grpSpPr>
          <a:xfrm>
            <a:off x="6104597" y="2525453"/>
            <a:ext cx="4396450" cy="3933982"/>
            <a:chOff x="1032078" y="2525452"/>
            <a:chExt cx="4396450" cy="3933982"/>
          </a:xfrm>
        </p:grpSpPr>
        <p:pic>
          <p:nvPicPr>
            <p:cNvPr id="15" name="图片 14"/>
            <p:cNvPicPr>
              <a:picLocks noChangeAspect="1"/>
            </p:cNvPicPr>
            <p:nvPr/>
          </p:nvPicPr>
          <p:blipFill rotWithShape="1">
            <a:blip r:embed="rId2" cstate="screen"/>
            <a:srcRect/>
            <a:stretch>
              <a:fillRect/>
            </a:stretch>
          </p:blipFill>
          <p:spPr>
            <a:xfrm rot="16200000">
              <a:off x="1289466" y="2320373"/>
              <a:ext cx="3881673" cy="4396450"/>
            </a:xfrm>
            <a:prstGeom prst="rect">
              <a:avLst/>
            </a:prstGeom>
          </p:spPr>
        </p:pic>
        <p:sp>
          <p:nvSpPr>
            <p:cNvPr id="16" name="矩形: 圆角 15"/>
            <p:cNvSpPr/>
            <p:nvPr/>
          </p:nvSpPr>
          <p:spPr>
            <a:xfrm>
              <a:off x="1855321" y="2525452"/>
              <a:ext cx="3057732" cy="712338"/>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雅酷黑 55W" panose="020B0504020202020204" pitchFamily="34" charset="-122"/>
                  <a:ea typeface="汉仪雅酷黑 55W" panose="020B0504020202020204" pitchFamily="34" charset="-122"/>
                </a:rPr>
                <a:t>Interleaved Group Convolution</a:t>
              </a:r>
              <a:endParaRPr lang="zh-CN" altLang="en-US" sz="2400" dirty="0">
                <a:latin typeface="汉仪雅酷黑 55W" panose="020B0504020202020204" pitchFamily="34" charset="-122"/>
                <a:ea typeface="汉仪雅酷黑 55W" panose="020B0504020202020204" pitchFamily="34" charset="-122"/>
              </a:endParaRPr>
            </a:p>
          </p:txBody>
        </p:sp>
        <p:sp>
          <p:nvSpPr>
            <p:cNvPr id="17" name="文本框 16"/>
            <p:cNvSpPr txBox="1"/>
            <p:nvPr/>
          </p:nvSpPr>
          <p:spPr>
            <a:xfrm>
              <a:off x="1540435" y="3405848"/>
              <a:ext cx="3687503" cy="2227726"/>
            </a:xfrm>
            <a:prstGeom prst="rect">
              <a:avLst/>
            </a:prstGeom>
            <a:noFill/>
          </p:spPr>
          <p:txBody>
            <a:bodyPr wrap="square">
              <a:spAutoFit/>
            </a:bodyPr>
            <a:lstStyle/>
            <a:p>
              <a:pPr>
                <a:lnSpc>
                  <a:spcPct val="125000"/>
                </a:lnSpc>
              </a:pPr>
              <a:r>
                <a:rPr lang="en-US" altLang="zh-CN" sz="1600" dirty="0">
                  <a:solidFill>
                    <a:schemeClr val="bg1"/>
                  </a:solidFill>
                  <a:latin typeface="汉仪雅酷黑 55W" panose="020B0504020202020204" pitchFamily="34" charset="-122"/>
                  <a:ea typeface="汉仪雅酷黑 55W" panose="020B0504020202020204" pitchFamily="34" charset="-122"/>
                </a:rPr>
                <a:t>IGC </a:t>
              </a:r>
              <a:r>
                <a:rPr lang="zh-CN" altLang="en-US" sz="1600" dirty="0">
                  <a:solidFill>
                    <a:schemeClr val="bg1"/>
                  </a:solidFill>
                  <a:latin typeface="汉仪雅酷黑 55W" panose="020B0504020202020204" pitchFamily="34" charset="-122"/>
                  <a:ea typeface="汉仪雅酷黑 55W" panose="020B0504020202020204" pitchFamily="34" charset="-122"/>
                </a:rPr>
                <a:t>是对 </a:t>
              </a:r>
              <a:r>
                <a:rPr lang="en-US" altLang="zh-CN" sz="1600" dirty="0">
                  <a:solidFill>
                    <a:schemeClr val="bg1"/>
                  </a:solidFill>
                  <a:latin typeface="汉仪雅酷黑 55W" panose="020B0504020202020204" pitchFamily="34" charset="-122"/>
                  <a:ea typeface="汉仪雅酷黑 55W" panose="020B0504020202020204" pitchFamily="34" charset="-122"/>
                </a:rPr>
                <a:t>Group Convolution </a:t>
              </a:r>
              <a:r>
                <a:rPr lang="zh-CN" altLang="en-US" sz="1600" dirty="0">
                  <a:solidFill>
                    <a:schemeClr val="bg1"/>
                  </a:solidFill>
                  <a:latin typeface="汉仪雅酷黑 55W" panose="020B0504020202020204" pitchFamily="34" charset="-122"/>
                  <a:ea typeface="汉仪雅酷黑 55W" panose="020B0504020202020204" pitchFamily="34" charset="-122"/>
                </a:rPr>
                <a:t>的进一步改进。在 </a:t>
              </a:r>
              <a:r>
                <a:rPr lang="en-US" altLang="zh-CN" sz="1600" dirty="0">
                  <a:solidFill>
                    <a:schemeClr val="bg1"/>
                  </a:solidFill>
                  <a:latin typeface="汉仪雅酷黑 55W" panose="020B0504020202020204" pitchFamily="34" charset="-122"/>
                  <a:ea typeface="汉仪雅酷黑 55W" panose="020B0504020202020204" pitchFamily="34" charset="-122"/>
                </a:rPr>
                <a:t>IGC </a:t>
              </a:r>
              <a:r>
                <a:rPr lang="zh-CN" altLang="en-US" sz="1600" dirty="0">
                  <a:solidFill>
                    <a:schemeClr val="bg1"/>
                  </a:solidFill>
                  <a:latin typeface="汉仪雅酷黑 55W" panose="020B0504020202020204" pitchFamily="34" charset="-122"/>
                  <a:ea typeface="汉仪雅酷黑 55W" panose="020B0504020202020204" pitchFamily="34" charset="-122"/>
                </a:rPr>
                <a:t>中，不同组的卷积核是交错排列的，这意味着每个输入通道都会与多个不同组的卷积核进行卷积操作。这种交错排列可以更好地利用输入通道之间的相关性，并提高模型的表达能力。</a:t>
              </a:r>
            </a:p>
          </p:txBody>
        </p:sp>
      </p:grpSp>
      <p:sp>
        <p:nvSpPr>
          <p:cNvPr id="3" name="文本框 2">
            <a:extLst>
              <a:ext uri="{FF2B5EF4-FFF2-40B4-BE49-F238E27FC236}">
                <a16:creationId xmlns:a16="http://schemas.microsoft.com/office/drawing/2014/main" id="{AE41E421-D613-46CE-130B-AEAE3D23530C}"/>
              </a:ext>
            </a:extLst>
          </p:cNvPr>
          <p:cNvSpPr txBox="1"/>
          <p:nvPr/>
        </p:nvSpPr>
        <p:spPr>
          <a:xfrm>
            <a:off x="5003800" y="714331"/>
            <a:ext cx="1005403" cy="584775"/>
          </a:xfrm>
          <a:prstGeom prst="rect">
            <a:avLst/>
          </a:prstGeom>
          <a:noFill/>
        </p:spPr>
        <p:txBody>
          <a:bodyPr wrap="none" rtlCol="0">
            <a:spAutoFit/>
          </a:bodyPr>
          <a:lstStyle/>
          <a:p>
            <a:r>
              <a:rPr lang="zh-CN" altLang="en-US" sz="3200" dirty="0">
                <a:solidFill>
                  <a:schemeClr val="bg1"/>
                </a:solidFill>
                <a:latin typeface="汉仪雅酷黑简" panose="02010600030101010101" charset="-122"/>
                <a:ea typeface="汉仪雅酷黑简" panose="02010600030101010101" charset="-122"/>
              </a:rPr>
              <a:t>发展</a:t>
            </a:r>
          </a:p>
        </p:txBody>
      </p:sp>
    </p:spTree>
    <p:extLst>
      <p:ext uri="{BB962C8B-B14F-4D97-AF65-F5344CB8AC3E}">
        <p14:creationId xmlns:p14="http://schemas.microsoft.com/office/powerpoint/2010/main" val="2940498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IGC</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dirty="0"/>
          </a:p>
        </p:txBody>
      </p:sp>
      <p:grpSp>
        <p:nvGrpSpPr>
          <p:cNvPr id="7" name="组合 6"/>
          <p:cNvGrpSpPr/>
          <p:nvPr/>
        </p:nvGrpSpPr>
        <p:grpSpPr>
          <a:xfrm>
            <a:off x="5717587" y="173838"/>
            <a:ext cx="4775200" cy="4582160"/>
            <a:chOff x="3596436" y="1442720"/>
            <a:chExt cx="4775200" cy="4582160"/>
          </a:xfrm>
        </p:grpSpPr>
        <p:pic>
          <p:nvPicPr>
            <p:cNvPr id="4" name="图片 3"/>
            <p:cNvPicPr>
              <a:picLocks noChangeAspect="1"/>
            </p:cNvPicPr>
            <p:nvPr/>
          </p:nvPicPr>
          <p:blipFill rotWithShape="1">
            <a:blip r:embed="rId2" cstate="screen"/>
            <a:srcRect/>
            <a:stretch>
              <a:fillRect/>
            </a:stretch>
          </p:blipFill>
          <p:spPr>
            <a:xfrm>
              <a:off x="3596436" y="1442720"/>
              <a:ext cx="4775200" cy="4582160"/>
            </a:xfrm>
            <a:prstGeom prst="rect">
              <a:avLst/>
            </a:prstGeom>
          </p:spPr>
        </p:pic>
        <p:sp>
          <p:nvSpPr>
            <p:cNvPr id="5" name="矩形: 圆角 4"/>
            <p:cNvSpPr/>
            <p:nvPr/>
          </p:nvSpPr>
          <p:spPr>
            <a:xfrm>
              <a:off x="5105840" y="2387600"/>
              <a:ext cx="1980321" cy="409069"/>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汉仪雅酷黑 55W" panose="020B0504020202020204" pitchFamily="34" charset="-122"/>
                  <a:ea typeface="汉仪雅酷黑 55W" panose="020B0504020202020204" pitchFamily="34" charset="-122"/>
                </a:rPr>
                <a:t>缺点</a:t>
              </a:r>
            </a:p>
          </p:txBody>
        </p:sp>
        <p:sp>
          <p:nvSpPr>
            <p:cNvPr id="6" name="文本框 5"/>
            <p:cNvSpPr txBox="1"/>
            <p:nvPr/>
          </p:nvSpPr>
          <p:spPr>
            <a:xfrm>
              <a:off x="3866668" y="2988179"/>
              <a:ext cx="4045350" cy="2230034"/>
            </a:xfrm>
            <a:prstGeom prst="rect">
              <a:avLst/>
            </a:prstGeom>
            <a:noFill/>
          </p:spPr>
          <p:txBody>
            <a:bodyPr wrap="square">
              <a:spAutoFit/>
            </a:bodyPr>
            <a:lstStyle/>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1</a:t>
              </a:r>
              <a:r>
                <a:rPr lang="zh-CN" altLang="en-US" sz="1400" dirty="0">
                  <a:highlight>
                    <a:srgbClr val="FFFF00"/>
                  </a:highlight>
                  <a:latin typeface="汉仪雅酷黑 55W" panose="020B0504020202020204" pitchFamily="34" charset="-122"/>
                  <a:ea typeface="汉仪雅酷黑 55W" panose="020B0504020202020204" pitchFamily="34" charset="-122"/>
                </a:rPr>
                <a:t>、设计复杂性</a:t>
              </a:r>
              <a:r>
                <a:rPr lang="zh-CN" altLang="en-US" sz="1400" dirty="0">
                  <a:solidFill>
                    <a:schemeClr val="bg1"/>
                  </a:solidFill>
                  <a:latin typeface="汉仪雅酷黑 55W" panose="020B0504020202020204" pitchFamily="34" charset="-122"/>
                  <a:ea typeface="汉仪雅酷黑 55W" panose="020B0504020202020204" pitchFamily="34" charset="-122"/>
                </a:rPr>
                <a:t>： </a:t>
              </a:r>
              <a:r>
                <a:rPr lang="en-US" altLang="zh-CN" sz="1400" dirty="0">
                  <a:solidFill>
                    <a:schemeClr val="bg1"/>
                  </a:solidFill>
                  <a:latin typeface="汉仪雅酷黑 55W" panose="020B0504020202020204" pitchFamily="34" charset="-122"/>
                  <a:ea typeface="汉仪雅酷黑 55W" panose="020B0504020202020204" pitchFamily="34" charset="-122"/>
                </a:rPr>
                <a:t>IGC </a:t>
              </a:r>
              <a:r>
                <a:rPr lang="zh-CN" altLang="en-US" sz="1400" dirty="0">
                  <a:solidFill>
                    <a:schemeClr val="bg1"/>
                  </a:solidFill>
                  <a:latin typeface="汉仪雅酷黑 55W" panose="020B0504020202020204" pitchFamily="34" charset="-122"/>
                  <a:ea typeface="汉仪雅酷黑 55W" panose="020B0504020202020204" pitchFamily="34" charset="-122"/>
                </a:rPr>
                <a:t>的设计相对复杂，需要仔细调整组的数量和交错方式，这可能增加了模型设计和调试的难度。</a:t>
              </a:r>
              <a:endParaRPr lang="en-US" altLang="zh-CN" sz="14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endParaRPr lang="zh-CN" altLang="en-US" sz="14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2</a:t>
              </a:r>
              <a:r>
                <a:rPr lang="zh-CN" altLang="en-US" sz="1400" dirty="0">
                  <a:highlight>
                    <a:srgbClr val="FFFF00"/>
                  </a:highlight>
                  <a:latin typeface="汉仪雅酷黑 55W" panose="020B0504020202020204" pitchFamily="34" charset="-122"/>
                  <a:ea typeface="汉仪雅酷黑 55W" panose="020B0504020202020204" pitchFamily="34" charset="-122"/>
                </a:rPr>
                <a:t>、计算开销</a:t>
              </a:r>
              <a:r>
                <a:rPr lang="zh-CN" altLang="en-US" sz="1400" dirty="0">
                  <a:solidFill>
                    <a:schemeClr val="bg1"/>
                  </a:solidFill>
                  <a:latin typeface="汉仪雅酷黑 55W" panose="020B0504020202020204" pitchFamily="34" charset="-122"/>
                  <a:ea typeface="汉仪雅酷黑 55W" panose="020B0504020202020204" pitchFamily="34" charset="-122"/>
                </a:rPr>
                <a:t>： 虽然 </a:t>
              </a:r>
              <a:r>
                <a:rPr lang="en-US" altLang="zh-CN" sz="1400" dirty="0">
                  <a:solidFill>
                    <a:schemeClr val="bg1"/>
                  </a:solidFill>
                  <a:latin typeface="汉仪雅酷黑 55W" panose="020B0504020202020204" pitchFamily="34" charset="-122"/>
                  <a:ea typeface="汉仪雅酷黑 55W" panose="020B0504020202020204" pitchFamily="34" charset="-122"/>
                </a:rPr>
                <a:t>IGC </a:t>
              </a:r>
              <a:r>
                <a:rPr lang="zh-CN" altLang="en-US" sz="1400" dirty="0">
                  <a:solidFill>
                    <a:schemeClr val="bg1"/>
                  </a:solidFill>
                  <a:latin typeface="汉仪雅酷黑 55W" panose="020B0504020202020204" pitchFamily="34" charset="-122"/>
                  <a:ea typeface="汉仪雅酷黑 55W" panose="020B0504020202020204" pitchFamily="34" charset="-122"/>
                </a:rPr>
                <a:t>可以降低计算复杂度，但仍然需要一定的计算资源来执行交错排列的卷积操作，特别是在训练大型模型时可能会面临较高的计算开销。</a:t>
              </a:r>
            </a:p>
          </p:txBody>
        </p:sp>
      </p:grpSp>
      <p:grpSp>
        <p:nvGrpSpPr>
          <p:cNvPr id="8" name="组合 7"/>
          <p:cNvGrpSpPr/>
          <p:nvPr/>
        </p:nvGrpSpPr>
        <p:grpSpPr>
          <a:xfrm>
            <a:off x="942387" y="173838"/>
            <a:ext cx="4775200" cy="4582160"/>
            <a:chOff x="3708400" y="1497330"/>
            <a:chExt cx="4775200" cy="4582160"/>
          </a:xfrm>
        </p:grpSpPr>
        <p:pic>
          <p:nvPicPr>
            <p:cNvPr id="9" name="图片 8"/>
            <p:cNvPicPr>
              <a:picLocks noChangeAspect="1"/>
            </p:cNvPicPr>
            <p:nvPr/>
          </p:nvPicPr>
          <p:blipFill rotWithShape="1">
            <a:blip r:embed="rId2" cstate="screen"/>
            <a:srcRect/>
            <a:stretch>
              <a:fillRect/>
            </a:stretch>
          </p:blipFill>
          <p:spPr>
            <a:xfrm>
              <a:off x="3708400" y="1497330"/>
              <a:ext cx="4775200" cy="4582160"/>
            </a:xfrm>
            <a:prstGeom prst="rect">
              <a:avLst/>
            </a:prstGeom>
          </p:spPr>
        </p:pic>
        <p:sp>
          <p:nvSpPr>
            <p:cNvPr id="10" name="矩形: 圆角 9"/>
            <p:cNvSpPr/>
            <p:nvPr/>
          </p:nvSpPr>
          <p:spPr>
            <a:xfrm>
              <a:off x="5105840" y="2387600"/>
              <a:ext cx="1980321" cy="409069"/>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汉仪雅酷黑 55W" panose="020B0504020202020204" pitchFamily="34" charset="-122"/>
                  <a:ea typeface="汉仪雅酷黑 55W" panose="020B0504020202020204" pitchFamily="34" charset="-122"/>
                </a:rPr>
                <a:t>优点</a:t>
              </a:r>
            </a:p>
          </p:txBody>
        </p:sp>
        <p:sp>
          <p:nvSpPr>
            <p:cNvPr id="11" name="文本框 10"/>
            <p:cNvSpPr txBox="1"/>
            <p:nvPr/>
          </p:nvSpPr>
          <p:spPr>
            <a:xfrm>
              <a:off x="4003675" y="3042789"/>
              <a:ext cx="4184650" cy="2768643"/>
            </a:xfrm>
            <a:prstGeom prst="rect">
              <a:avLst/>
            </a:prstGeom>
            <a:noFill/>
          </p:spPr>
          <p:txBody>
            <a:bodyPr wrap="square">
              <a:spAutoFit/>
            </a:bodyPr>
            <a:lstStyle/>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1</a:t>
              </a:r>
              <a:r>
                <a:rPr lang="zh-CN" altLang="en-US" sz="1400" dirty="0">
                  <a:highlight>
                    <a:srgbClr val="FFFF00"/>
                  </a:highlight>
                  <a:latin typeface="汉仪雅酷黑 55W" panose="020B0504020202020204" pitchFamily="34" charset="-122"/>
                  <a:ea typeface="汉仪雅酷黑 55W" panose="020B0504020202020204" pitchFamily="34" charset="-122"/>
                </a:rPr>
                <a:t>、更高的效率</a:t>
              </a:r>
              <a:r>
                <a:rPr lang="zh-CN" altLang="en-US" sz="1400" dirty="0">
                  <a:solidFill>
                    <a:schemeClr val="bg1"/>
                  </a:solidFill>
                  <a:latin typeface="汉仪雅酷黑 55W" panose="020B0504020202020204" pitchFamily="34" charset="-122"/>
                  <a:ea typeface="汉仪雅酷黑 55W" panose="020B0504020202020204" pitchFamily="34" charset="-122"/>
                </a:rPr>
                <a:t>： </a:t>
              </a:r>
              <a:r>
                <a:rPr lang="en-US" altLang="zh-CN" sz="1400" dirty="0">
                  <a:solidFill>
                    <a:schemeClr val="bg1"/>
                  </a:solidFill>
                  <a:latin typeface="汉仪雅酷黑 55W" panose="020B0504020202020204" pitchFamily="34" charset="-122"/>
                  <a:ea typeface="汉仪雅酷黑 55W" panose="020B0504020202020204" pitchFamily="34" charset="-122"/>
                </a:rPr>
                <a:t>IGC </a:t>
              </a:r>
              <a:r>
                <a:rPr lang="zh-CN" altLang="en-US" sz="1400" dirty="0">
                  <a:solidFill>
                    <a:schemeClr val="bg1"/>
                  </a:solidFill>
                  <a:latin typeface="汉仪雅酷黑 55W" panose="020B0504020202020204" pitchFamily="34" charset="-122"/>
                  <a:ea typeface="汉仪雅酷黑 55W" panose="020B0504020202020204" pitchFamily="34" charset="-122"/>
                </a:rPr>
                <a:t>可以降低计算复杂度，尤其是在处理大规模数据时，能够显著减少计算资源的消耗。</a:t>
              </a:r>
              <a:endParaRPr lang="en-US" altLang="zh-CN" sz="14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endParaRPr lang="zh-CN" altLang="en-US" sz="14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2</a:t>
              </a:r>
              <a:r>
                <a:rPr lang="zh-CN" altLang="en-US" sz="1400" dirty="0">
                  <a:highlight>
                    <a:srgbClr val="FFFF00"/>
                  </a:highlight>
                  <a:latin typeface="汉仪雅酷黑 55W" panose="020B0504020202020204" pitchFamily="34" charset="-122"/>
                  <a:ea typeface="汉仪雅酷黑 55W" panose="020B0504020202020204" pitchFamily="34" charset="-122"/>
                </a:rPr>
                <a:t>、更好的表达能力</a:t>
              </a:r>
              <a:r>
                <a:rPr lang="zh-CN" altLang="en-US" sz="1400" dirty="0">
                  <a:solidFill>
                    <a:schemeClr val="bg1"/>
                  </a:solidFill>
                  <a:latin typeface="汉仪雅酷黑 55W" panose="020B0504020202020204" pitchFamily="34" charset="-122"/>
                  <a:ea typeface="汉仪雅酷黑 55W" panose="020B0504020202020204" pitchFamily="34" charset="-122"/>
                </a:rPr>
                <a:t>： 通过交错排列不同组的卷积核，</a:t>
              </a:r>
              <a:r>
                <a:rPr lang="en-US" altLang="zh-CN" sz="1400" dirty="0">
                  <a:solidFill>
                    <a:schemeClr val="bg1"/>
                  </a:solidFill>
                  <a:latin typeface="汉仪雅酷黑 55W" panose="020B0504020202020204" pitchFamily="34" charset="-122"/>
                  <a:ea typeface="汉仪雅酷黑 55W" panose="020B0504020202020204" pitchFamily="34" charset="-122"/>
                </a:rPr>
                <a:t>IGC </a:t>
              </a:r>
              <a:r>
                <a:rPr lang="zh-CN" altLang="en-US" sz="1400" dirty="0">
                  <a:solidFill>
                    <a:schemeClr val="bg1"/>
                  </a:solidFill>
                  <a:latin typeface="汉仪雅酷黑 55W" panose="020B0504020202020204" pitchFamily="34" charset="-122"/>
                  <a:ea typeface="汉仪雅酷黑 55W" panose="020B0504020202020204" pitchFamily="34" charset="-122"/>
                </a:rPr>
                <a:t>可以更好地捕捉输入通道之间的相关性，提高模型的表达能力和泛化能力。</a:t>
              </a:r>
              <a:endParaRPr lang="en-US" altLang="zh-CN" sz="14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endParaRPr lang="zh-CN" altLang="en-US" sz="1400"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3</a:t>
              </a:r>
              <a:r>
                <a:rPr lang="zh-CN" altLang="en-US" sz="1400" dirty="0">
                  <a:highlight>
                    <a:srgbClr val="FFFF00"/>
                  </a:highlight>
                  <a:latin typeface="汉仪雅酷黑 55W" panose="020B0504020202020204" pitchFamily="34" charset="-122"/>
                  <a:ea typeface="汉仪雅酷黑 55W" panose="020B0504020202020204" pitchFamily="34" charset="-122"/>
                </a:rPr>
                <a:t>、减少过拟合</a:t>
              </a:r>
              <a:r>
                <a:rPr lang="zh-CN" altLang="en-US" sz="1400" dirty="0">
                  <a:solidFill>
                    <a:schemeClr val="bg1"/>
                  </a:solidFill>
                  <a:latin typeface="汉仪雅酷黑 55W" panose="020B0504020202020204" pitchFamily="34" charset="-122"/>
                  <a:ea typeface="汉仪雅酷黑 55W" panose="020B0504020202020204" pitchFamily="34" charset="-122"/>
                </a:rPr>
                <a:t>： </a:t>
              </a:r>
              <a:r>
                <a:rPr lang="en-US" altLang="zh-CN" sz="1400" dirty="0">
                  <a:solidFill>
                    <a:schemeClr val="bg1"/>
                  </a:solidFill>
                  <a:latin typeface="汉仪雅酷黑 55W" panose="020B0504020202020204" pitchFamily="34" charset="-122"/>
                  <a:ea typeface="汉仪雅酷黑 55W" panose="020B0504020202020204" pitchFamily="34" charset="-122"/>
                </a:rPr>
                <a:t>IGC </a:t>
              </a:r>
              <a:r>
                <a:rPr lang="zh-CN" altLang="en-US" sz="1400" dirty="0">
                  <a:solidFill>
                    <a:schemeClr val="bg1"/>
                  </a:solidFill>
                  <a:latin typeface="汉仪雅酷黑 55W" panose="020B0504020202020204" pitchFamily="34" charset="-122"/>
                  <a:ea typeface="汉仪雅酷黑 55W" panose="020B0504020202020204" pitchFamily="34" charset="-122"/>
                </a:rPr>
                <a:t>通过降低模型的参数数量，有助于减少过拟合的风险，提高模型的泛化能力。</a:t>
              </a:r>
            </a:p>
          </p:txBody>
        </p:sp>
      </p:grpSp>
      <p:sp>
        <p:nvSpPr>
          <p:cNvPr id="16" name="文本框 15">
            <a:extLst>
              <a:ext uri="{FF2B5EF4-FFF2-40B4-BE49-F238E27FC236}">
                <a16:creationId xmlns:a16="http://schemas.microsoft.com/office/drawing/2014/main" id="{82AE3934-0B0E-937F-671A-875DD8DB845B}"/>
              </a:ext>
            </a:extLst>
          </p:cNvPr>
          <p:cNvSpPr txBox="1"/>
          <p:nvPr/>
        </p:nvSpPr>
        <p:spPr>
          <a:xfrm>
            <a:off x="1768875" y="5094330"/>
            <a:ext cx="7597375" cy="646331"/>
          </a:xfrm>
          <a:prstGeom prst="rect">
            <a:avLst/>
          </a:prstGeom>
          <a:noFill/>
        </p:spPr>
        <p:txBody>
          <a:bodyPr wrap="square">
            <a:spAutoFit/>
          </a:bodyPr>
          <a:lstStyle/>
          <a:p>
            <a:r>
              <a:rPr lang="zh-CN" altLang="en-US" sz="1800" dirty="0">
                <a:solidFill>
                  <a:schemeClr val="bg1"/>
                </a:solidFill>
                <a:latin typeface="汉仪雅酷黑 55W" panose="020B0504020202020204" pitchFamily="34" charset="-122"/>
                <a:ea typeface="汉仪雅酷黑 55W" panose="020B0504020202020204" pitchFamily="34" charset="-122"/>
              </a:rPr>
              <a:t>综合来看，</a:t>
            </a:r>
            <a:r>
              <a:rPr lang="en-US" altLang="zh-CN" sz="1800" dirty="0">
                <a:solidFill>
                  <a:schemeClr val="bg1"/>
                </a:solidFill>
                <a:latin typeface="汉仪雅酷黑 55W" panose="020B0504020202020204" pitchFamily="34" charset="-122"/>
                <a:ea typeface="汉仪雅酷黑 55W" panose="020B0504020202020204" pitchFamily="34" charset="-122"/>
              </a:rPr>
              <a:t>Interleaved Group Convolution </a:t>
            </a:r>
            <a:r>
              <a:rPr lang="zh-CN" altLang="en-US" sz="1800" dirty="0">
                <a:solidFill>
                  <a:schemeClr val="bg1"/>
                </a:solidFill>
                <a:latin typeface="汉仪雅酷黑 55W" panose="020B0504020202020204" pitchFamily="34" charset="-122"/>
                <a:ea typeface="汉仪雅酷黑 55W" panose="020B0504020202020204" pitchFamily="34" charset="-122"/>
              </a:rPr>
              <a:t>模块通过优化卷积操作，提高了模型的效率和表达能力，但在使用时需要权衡设计复杂性和计算开销。</a:t>
            </a:r>
          </a:p>
        </p:txBody>
      </p:sp>
    </p:spTree>
    <p:extLst>
      <p:ext uri="{BB962C8B-B14F-4D97-AF65-F5344CB8AC3E}">
        <p14:creationId xmlns:p14="http://schemas.microsoft.com/office/powerpoint/2010/main" val="325204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IGC</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dirty="0"/>
          </a:p>
        </p:txBody>
      </p:sp>
      <p:sp>
        <p:nvSpPr>
          <p:cNvPr id="3" name="文本框 2">
            <a:extLst>
              <a:ext uri="{FF2B5EF4-FFF2-40B4-BE49-F238E27FC236}">
                <a16:creationId xmlns:a16="http://schemas.microsoft.com/office/drawing/2014/main" id="{E5F249F5-923A-6D21-EE7A-6203CC982BE8}"/>
              </a:ext>
            </a:extLst>
          </p:cNvPr>
          <p:cNvSpPr txBox="1"/>
          <p:nvPr/>
        </p:nvSpPr>
        <p:spPr>
          <a:xfrm>
            <a:off x="4214309" y="601775"/>
            <a:ext cx="2432050" cy="523220"/>
          </a:xfrm>
          <a:prstGeom prst="rect">
            <a:avLst/>
          </a:prstGeom>
          <a:noFill/>
        </p:spPr>
        <p:txBody>
          <a:bodyPr wrap="square">
            <a:spAutoFit/>
          </a:bodyPr>
          <a:lstStyle/>
          <a:p>
            <a:r>
              <a:rPr lang="en-US" altLang="zh-CN" sz="2800" dirty="0">
                <a:solidFill>
                  <a:schemeClr val="bg1"/>
                </a:solidFill>
                <a:latin typeface="汉仪雅酷黑简" panose="02010600030101010101" charset="-122"/>
                <a:ea typeface="汉仪雅酷黑简" panose="02010600030101010101" charset="-122"/>
              </a:rPr>
              <a:t>IGC</a:t>
            </a:r>
            <a:r>
              <a:rPr lang="zh-CN" altLang="en-US" sz="2800" dirty="0">
                <a:solidFill>
                  <a:schemeClr val="bg1"/>
                </a:solidFill>
                <a:latin typeface="汉仪雅酷黑简" panose="02010600030101010101" charset="-122"/>
                <a:ea typeface="汉仪雅酷黑简" panose="02010600030101010101" charset="-122"/>
              </a:rPr>
              <a:t>示例</a:t>
            </a:r>
          </a:p>
        </p:txBody>
      </p:sp>
      <p:pic>
        <p:nvPicPr>
          <p:cNvPr id="5" name="图片 4">
            <a:extLst>
              <a:ext uri="{FF2B5EF4-FFF2-40B4-BE49-F238E27FC236}">
                <a16:creationId xmlns:a16="http://schemas.microsoft.com/office/drawing/2014/main" id="{0BDE5385-3583-3535-7389-284D5242B414}"/>
              </a:ext>
            </a:extLst>
          </p:cNvPr>
          <p:cNvPicPr>
            <a:picLocks noChangeAspect="1"/>
          </p:cNvPicPr>
          <p:nvPr/>
        </p:nvPicPr>
        <p:blipFill>
          <a:blip r:embed="rId2"/>
          <a:stretch>
            <a:fillRect/>
          </a:stretch>
        </p:blipFill>
        <p:spPr>
          <a:xfrm>
            <a:off x="448945" y="1595437"/>
            <a:ext cx="5274310" cy="4302125"/>
          </a:xfrm>
          <a:prstGeom prst="rect">
            <a:avLst/>
          </a:prstGeom>
        </p:spPr>
      </p:pic>
      <p:pic>
        <p:nvPicPr>
          <p:cNvPr id="6" name="图片 5">
            <a:extLst>
              <a:ext uri="{FF2B5EF4-FFF2-40B4-BE49-F238E27FC236}">
                <a16:creationId xmlns:a16="http://schemas.microsoft.com/office/drawing/2014/main" id="{1418D321-B429-4011-7B31-313AB8C09543}"/>
              </a:ext>
            </a:extLst>
          </p:cNvPr>
          <p:cNvPicPr>
            <a:picLocks noChangeAspect="1"/>
          </p:cNvPicPr>
          <p:nvPr/>
        </p:nvPicPr>
        <p:blipFill>
          <a:blip r:embed="rId3"/>
          <a:stretch>
            <a:fillRect/>
          </a:stretch>
        </p:blipFill>
        <p:spPr>
          <a:xfrm>
            <a:off x="5827395" y="1808797"/>
            <a:ext cx="5274310" cy="1665605"/>
          </a:xfrm>
          <a:prstGeom prst="rect">
            <a:avLst/>
          </a:prstGeom>
        </p:spPr>
      </p:pic>
      <p:sp>
        <p:nvSpPr>
          <p:cNvPr id="18" name="文本框 17">
            <a:extLst>
              <a:ext uri="{FF2B5EF4-FFF2-40B4-BE49-F238E27FC236}">
                <a16:creationId xmlns:a16="http://schemas.microsoft.com/office/drawing/2014/main" id="{6AF40A46-6EBF-7334-3146-36564B286982}"/>
              </a:ext>
            </a:extLst>
          </p:cNvPr>
          <p:cNvSpPr txBox="1"/>
          <p:nvPr/>
        </p:nvSpPr>
        <p:spPr>
          <a:xfrm>
            <a:off x="6096000" y="4158204"/>
            <a:ext cx="4637591" cy="1200329"/>
          </a:xfrm>
          <a:prstGeom prst="rect">
            <a:avLst/>
          </a:prstGeom>
          <a:noFill/>
        </p:spPr>
        <p:txBody>
          <a:bodyPr wrap="square">
            <a:spAutoFit/>
          </a:bodyPr>
          <a:lstStyle/>
          <a:p>
            <a:r>
              <a:rPr lang="zh-CN" altLang="en-US" sz="1800" dirty="0">
                <a:solidFill>
                  <a:schemeClr val="bg1"/>
                </a:solidFill>
                <a:latin typeface="汉仪雅酷黑 55W" panose="020B0504020202020204" pitchFamily="34" charset="-122"/>
                <a:ea typeface="汉仪雅酷黑 55W" panose="020B0504020202020204" pitchFamily="34" charset="-122"/>
              </a:rPr>
              <a:t>      固定参数量意味着主分组卷积和次卷积的有效参数固定，当输入的特征维度更多时，卷积核也越大，卷积将变得更加稀疏，这可能导致性能的下降。</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058372" y="817088"/>
            <a:ext cx="6104064" cy="1569660"/>
          </a:xfrm>
          <a:prstGeom prst="rect">
            <a:avLst/>
          </a:prstGeom>
          <a:noFill/>
        </p:spPr>
        <p:txBody>
          <a:bodyPr wrap="square" rtlCol="0">
            <a:spAutoFit/>
          </a:bodyPr>
          <a:lstStyle/>
          <a:p>
            <a:pPr algn="dist"/>
            <a:r>
              <a:rPr lang="zh-CN" altLang="en-US" sz="9600" dirty="0">
                <a:solidFill>
                  <a:schemeClr val="bg1">
                    <a:alpha val="7000"/>
                  </a:schemeClr>
                </a:solidFill>
                <a:latin typeface="汉仪雅酷黑简" panose="00020600040101010101" pitchFamily="18" charset="-122"/>
                <a:ea typeface="汉仪雅酷黑简" panose="00020600040101010101" pitchFamily="18" charset="-122"/>
              </a:rPr>
              <a:t>深度学习</a:t>
            </a:r>
          </a:p>
        </p:txBody>
      </p:sp>
      <p:sp>
        <p:nvSpPr>
          <p:cNvPr id="2" name="文本框 1"/>
          <p:cNvSpPr txBox="1"/>
          <p:nvPr/>
        </p:nvSpPr>
        <p:spPr>
          <a:xfrm>
            <a:off x="1951798" y="1354123"/>
            <a:ext cx="1231242" cy="2554545"/>
          </a:xfrm>
          <a:prstGeom prst="rect">
            <a:avLst/>
          </a:prstGeom>
          <a:noFill/>
        </p:spPr>
        <p:txBody>
          <a:bodyPr wrap="square" rtlCol="0">
            <a:spAutoFit/>
          </a:bodyPr>
          <a:lstStyle/>
          <a:p>
            <a:r>
              <a:rPr lang="zh-CN" altLang="en-US" sz="8000">
                <a:solidFill>
                  <a:schemeClr val="bg1"/>
                </a:solidFill>
                <a:latin typeface="汉仪雅酷黑简" panose="00020600040101010101" pitchFamily="18" charset="-122"/>
                <a:ea typeface="汉仪雅酷黑简" panose="00020600040101010101" pitchFamily="18" charset="-122"/>
              </a:rPr>
              <a:t>目录</a:t>
            </a:r>
          </a:p>
        </p:txBody>
      </p:sp>
      <p:sp>
        <p:nvSpPr>
          <p:cNvPr id="3" name="文本框 2"/>
          <p:cNvSpPr txBox="1"/>
          <p:nvPr/>
        </p:nvSpPr>
        <p:spPr>
          <a:xfrm rot="5400000">
            <a:off x="2541576" y="2766604"/>
            <a:ext cx="1621482" cy="338554"/>
          </a:xfrm>
          <a:prstGeom prst="rect">
            <a:avLst/>
          </a:prstGeom>
          <a:noFill/>
        </p:spPr>
        <p:txBody>
          <a:bodyPr wrap="square" rtlCol="0">
            <a:spAutoFit/>
          </a:bodyPr>
          <a:lstStyle/>
          <a:p>
            <a:pPr algn="dist">
              <a:spcAft>
                <a:spcPts val="600"/>
              </a:spcAft>
            </a:pPr>
            <a:r>
              <a:rPr lang="en-US" altLang="zh-CN" sz="1600">
                <a:solidFill>
                  <a:schemeClr val="bg1"/>
                </a:solidFill>
                <a:latin typeface="汉仪雅酷黑 55W" panose="020B0504020202020204" pitchFamily="34" charset="-122"/>
                <a:ea typeface="汉仪雅酷黑 55W" panose="020B0504020202020204" pitchFamily="34" charset="-122"/>
              </a:rPr>
              <a:t>CONTENTS</a:t>
            </a:r>
            <a:endParaRPr lang="zh-CN" altLang="en-US" sz="1600">
              <a:solidFill>
                <a:schemeClr val="bg1"/>
              </a:solidFill>
              <a:latin typeface="汉仪雅酷黑 55W" panose="020B0504020202020204" pitchFamily="34" charset="-122"/>
              <a:ea typeface="汉仪雅酷黑 55W" panose="020B0504020202020204" pitchFamily="34" charset="-122"/>
            </a:endParaRPr>
          </a:p>
        </p:txBody>
      </p:sp>
      <p:sp>
        <p:nvSpPr>
          <p:cNvPr id="4" name="文本框 3"/>
          <p:cNvSpPr txBox="1"/>
          <p:nvPr/>
        </p:nvSpPr>
        <p:spPr>
          <a:xfrm>
            <a:off x="7551007" y="2125140"/>
            <a:ext cx="2634393" cy="584775"/>
          </a:xfrm>
          <a:prstGeom prst="rect">
            <a:avLst/>
          </a:prstGeom>
          <a:noFill/>
        </p:spPr>
        <p:txBody>
          <a:bodyPr wrap="square" rtlCol="0">
            <a:spAutoFit/>
          </a:bodyPr>
          <a:lstStyle/>
          <a:p>
            <a:pPr>
              <a:spcAft>
                <a:spcPts val="600"/>
              </a:spcAft>
            </a:pPr>
            <a:r>
              <a:rPr lang="en-US" altLang="zh-CN" sz="3200" dirty="0" err="1">
                <a:solidFill>
                  <a:schemeClr val="bg1"/>
                </a:solidFill>
                <a:latin typeface="汉仪雅酷黑 55W" panose="020B0504020202020204" pitchFamily="34" charset="-122"/>
                <a:ea typeface="汉仪雅酷黑 55W" panose="020B0504020202020204" pitchFamily="34" charset="-122"/>
              </a:rPr>
              <a:t>Fbnet</a:t>
            </a:r>
            <a:r>
              <a:rPr lang="zh-CN" altLang="en-US" sz="3200" dirty="0">
                <a:solidFill>
                  <a:schemeClr val="bg1"/>
                </a:solidFill>
                <a:latin typeface="汉仪雅酷黑 55W" panose="020B0504020202020204" pitchFamily="34" charset="-122"/>
                <a:ea typeface="汉仪雅酷黑 55W" panose="020B0504020202020204" pitchFamily="34" charset="-122"/>
              </a:rPr>
              <a:t>模型</a:t>
            </a:r>
          </a:p>
        </p:txBody>
      </p:sp>
      <p:sp>
        <p:nvSpPr>
          <p:cNvPr id="5" name="文本框 4"/>
          <p:cNvSpPr txBox="1"/>
          <p:nvPr/>
        </p:nvSpPr>
        <p:spPr>
          <a:xfrm>
            <a:off x="7551007" y="2966731"/>
            <a:ext cx="2970942" cy="584775"/>
          </a:xfrm>
          <a:prstGeom prst="rect">
            <a:avLst/>
          </a:prstGeom>
          <a:noFill/>
        </p:spPr>
        <p:txBody>
          <a:bodyPr wrap="square" rtlCol="0">
            <a:spAutoFit/>
          </a:bodyPr>
          <a:lstStyle/>
          <a:p>
            <a:pPr>
              <a:spcAft>
                <a:spcPts val="600"/>
              </a:spcAft>
            </a:pPr>
            <a:r>
              <a:rPr lang="en-US" altLang="zh-CN" sz="3200" dirty="0">
                <a:solidFill>
                  <a:schemeClr val="bg1"/>
                </a:solidFill>
                <a:latin typeface="汉仪雅酷黑 55W" panose="020B0504020202020204" pitchFamily="34" charset="-122"/>
                <a:ea typeface="汉仪雅酷黑 55W" panose="020B0504020202020204" pitchFamily="34" charset="-122"/>
              </a:rPr>
              <a:t>IGC</a:t>
            </a:r>
            <a:r>
              <a:rPr lang="zh-CN" altLang="en-US" sz="3200" dirty="0">
                <a:solidFill>
                  <a:schemeClr val="bg1"/>
                </a:solidFill>
                <a:latin typeface="汉仪雅酷黑 55W" panose="020B0504020202020204" pitchFamily="34" charset="-122"/>
                <a:ea typeface="汉仪雅酷黑 55W" panose="020B0504020202020204" pitchFamily="34" charset="-122"/>
              </a:rPr>
              <a:t>模型</a:t>
            </a:r>
          </a:p>
        </p:txBody>
      </p:sp>
      <p:sp>
        <p:nvSpPr>
          <p:cNvPr id="6" name="文本框 5"/>
          <p:cNvSpPr txBox="1"/>
          <p:nvPr/>
        </p:nvSpPr>
        <p:spPr>
          <a:xfrm>
            <a:off x="7514022" y="3746622"/>
            <a:ext cx="3261927" cy="584775"/>
          </a:xfrm>
          <a:prstGeom prst="rect">
            <a:avLst/>
          </a:prstGeom>
          <a:noFill/>
        </p:spPr>
        <p:txBody>
          <a:bodyPr wrap="square" rtlCol="0">
            <a:spAutoFit/>
          </a:bodyPr>
          <a:lstStyle/>
          <a:p>
            <a:pPr>
              <a:spcAft>
                <a:spcPts val="600"/>
              </a:spcAft>
            </a:pPr>
            <a:r>
              <a:rPr lang="en-US" altLang="zh-CN" sz="3200" dirty="0" err="1">
                <a:solidFill>
                  <a:schemeClr val="bg1"/>
                </a:solidFill>
                <a:latin typeface="汉仪雅酷黑 55W" panose="020B0504020202020204" pitchFamily="34" charset="-122"/>
                <a:ea typeface="汉仪雅酷黑 55W" panose="020B0504020202020204" pitchFamily="34" charset="-122"/>
              </a:rPr>
              <a:t>Mobilenet</a:t>
            </a:r>
            <a:r>
              <a:rPr lang="zh-CN" altLang="en-US" sz="3200" dirty="0">
                <a:solidFill>
                  <a:schemeClr val="bg1"/>
                </a:solidFill>
                <a:latin typeface="汉仪雅酷黑 55W" panose="020B0504020202020204" pitchFamily="34" charset="-122"/>
                <a:ea typeface="汉仪雅酷黑 55W" panose="020B0504020202020204" pitchFamily="34" charset="-122"/>
              </a:rPr>
              <a:t>模型</a:t>
            </a:r>
          </a:p>
        </p:txBody>
      </p:sp>
      <p:sp>
        <p:nvSpPr>
          <p:cNvPr id="7" name="文本框 6"/>
          <p:cNvSpPr txBox="1"/>
          <p:nvPr/>
        </p:nvSpPr>
        <p:spPr>
          <a:xfrm>
            <a:off x="7514022" y="1371084"/>
            <a:ext cx="3795328" cy="584775"/>
          </a:xfrm>
          <a:prstGeom prst="rect">
            <a:avLst/>
          </a:prstGeom>
          <a:noFill/>
        </p:spPr>
        <p:txBody>
          <a:bodyPr wrap="square" rtlCol="0">
            <a:spAutoFit/>
          </a:bodyPr>
          <a:lstStyle/>
          <a:p>
            <a:pPr>
              <a:spcAft>
                <a:spcPts val="600"/>
              </a:spcAft>
            </a:pPr>
            <a:r>
              <a:rPr lang="en-US" altLang="zh-CN" sz="32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Efficientnet</a:t>
            </a:r>
            <a:r>
              <a:rPr lang="zh-CN" altLang="en-US" sz="32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sz="3200" dirty="0">
              <a:solidFill>
                <a:schemeClr val="bg1"/>
              </a:solidFill>
              <a:latin typeface="汉仪雅酷黑 55W" panose="020B0504020202020204" charset="-122"/>
              <a:ea typeface="汉仪雅酷黑 55W" panose="020B0504020202020204" charset="-122"/>
            </a:endParaRPr>
          </a:p>
        </p:txBody>
      </p:sp>
      <p:sp>
        <p:nvSpPr>
          <p:cNvPr id="8" name="矩形: 圆角 7"/>
          <p:cNvSpPr/>
          <p:nvPr/>
        </p:nvSpPr>
        <p:spPr>
          <a:xfrm>
            <a:off x="5957517" y="1340308"/>
            <a:ext cx="1231242" cy="523219"/>
          </a:xfrm>
          <a:prstGeom prst="roundRect">
            <a:avLst>
              <a:gd name="adj" fmla="val 50000"/>
            </a:avLst>
          </a:prstGeom>
          <a:gradFill flip="none" rotWithShape="1">
            <a:gsLst>
              <a:gs pos="1000">
                <a:srgbClr val="B0567F">
                  <a:alpha val="66000"/>
                </a:srgbClr>
              </a:gs>
              <a:gs pos="100000">
                <a:srgbClr val="1743AA">
                  <a:alpha val="59000"/>
                </a:srgbClr>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latin typeface="汉仪雅酷黑 55W" panose="020B0504020202020204" pitchFamily="34" charset="-122"/>
                <a:ea typeface="汉仪雅酷黑 55W" panose="020B0504020202020204" pitchFamily="34" charset="-122"/>
              </a:rPr>
              <a:t>1</a:t>
            </a:r>
            <a:endParaRPr lang="zh-CN" altLang="en-US" sz="2800">
              <a:latin typeface="汉仪雅酷黑 55W" panose="020B0504020202020204" pitchFamily="34" charset="-122"/>
              <a:ea typeface="汉仪雅酷黑 55W" panose="020B0504020202020204" pitchFamily="34" charset="-122"/>
            </a:endParaRPr>
          </a:p>
        </p:txBody>
      </p:sp>
      <p:sp>
        <p:nvSpPr>
          <p:cNvPr id="9" name="矩形: 圆角 8"/>
          <p:cNvSpPr/>
          <p:nvPr/>
        </p:nvSpPr>
        <p:spPr>
          <a:xfrm>
            <a:off x="5957517" y="2125140"/>
            <a:ext cx="1231242" cy="523219"/>
          </a:xfrm>
          <a:prstGeom prst="roundRect">
            <a:avLst>
              <a:gd name="adj" fmla="val 50000"/>
            </a:avLst>
          </a:prstGeom>
          <a:gradFill flip="none" rotWithShape="1">
            <a:gsLst>
              <a:gs pos="1000">
                <a:srgbClr val="B0567F">
                  <a:alpha val="66000"/>
                </a:srgbClr>
              </a:gs>
              <a:gs pos="100000">
                <a:srgbClr val="1743AA">
                  <a:alpha val="59000"/>
                </a:srgbClr>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latin typeface="汉仪雅酷黑 55W" panose="020B0504020202020204" pitchFamily="34" charset="-122"/>
                <a:ea typeface="汉仪雅酷黑 55W" panose="020B0504020202020204" pitchFamily="34" charset="-122"/>
              </a:rPr>
              <a:t>2</a:t>
            </a:r>
            <a:endParaRPr lang="zh-CN" altLang="en-US" sz="2800">
              <a:latin typeface="汉仪雅酷黑 55W" panose="020B0504020202020204" pitchFamily="34" charset="-122"/>
              <a:ea typeface="汉仪雅酷黑 55W" panose="020B0504020202020204" pitchFamily="34" charset="-122"/>
            </a:endParaRPr>
          </a:p>
        </p:txBody>
      </p:sp>
      <p:sp>
        <p:nvSpPr>
          <p:cNvPr id="10" name="矩形: 圆角 9"/>
          <p:cNvSpPr/>
          <p:nvPr/>
        </p:nvSpPr>
        <p:spPr>
          <a:xfrm>
            <a:off x="5951726" y="2935881"/>
            <a:ext cx="1231242" cy="523219"/>
          </a:xfrm>
          <a:prstGeom prst="roundRect">
            <a:avLst>
              <a:gd name="adj" fmla="val 50000"/>
            </a:avLst>
          </a:prstGeom>
          <a:gradFill flip="none" rotWithShape="1">
            <a:gsLst>
              <a:gs pos="1000">
                <a:srgbClr val="B0567F">
                  <a:alpha val="66000"/>
                </a:srgbClr>
              </a:gs>
              <a:gs pos="100000">
                <a:srgbClr val="1743AA">
                  <a:alpha val="59000"/>
                </a:srgbClr>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latin typeface="汉仪雅酷黑 55W" panose="020B0504020202020204" pitchFamily="34" charset="-122"/>
                <a:ea typeface="汉仪雅酷黑 55W" panose="020B0504020202020204" pitchFamily="34" charset="-122"/>
              </a:rPr>
              <a:t>3</a:t>
            </a:r>
            <a:endParaRPr lang="zh-CN" altLang="en-US" sz="2800">
              <a:latin typeface="汉仪雅酷黑 55W" panose="020B0504020202020204" pitchFamily="34" charset="-122"/>
              <a:ea typeface="汉仪雅酷黑 55W" panose="020B0504020202020204" pitchFamily="34" charset="-122"/>
            </a:endParaRPr>
          </a:p>
        </p:txBody>
      </p:sp>
      <p:sp>
        <p:nvSpPr>
          <p:cNvPr id="11" name="矩形: 圆角 10"/>
          <p:cNvSpPr/>
          <p:nvPr/>
        </p:nvSpPr>
        <p:spPr>
          <a:xfrm>
            <a:off x="5951726" y="3735436"/>
            <a:ext cx="1231242" cy="523219"/>
          </a:xfrm>
          <a:prstGeom prst="roundRect">
            <a:avLst>
              <a:gd name="adj" fmla="val 50000"/>
            </a:avLst>
          </a:prstGeom>
          <a:gradFill flip="none" rotWithShape="1">
            <a:gsLst>
              <a:gs pos="1000">
                <a:srgbClr val="B0567F">
                  <a:alpha val="66000"/>
                </a:srgbClr>
              </a:gs>
              <a:gs pos="100000">
                <a:srgbClr val="1743AA">
                  <a:alpha val="59000"/>
                </a:srgbClr>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latin typeface="汉仪雅酷黑 55W" panose="020B0504020202020204" pitchFamily="34" charset="-122"/>
                <a:ea typeface="汉仪雅酷黑 55W" panose="020B0504020202020204" pitchFamily="34" charset="-122"/>
              </a:rPr>
              <a:t>4</a:t>
            </a:r>
            <a:endParaRPr lang="zh-CN" altLang="en-US" sz="2800">
              <a:latin typeface="汉仪雅酷黑 55W" panose="020B0504020202020204" pitchFamily="34" charset="-122"/>
              <a:ea typeface="汉仪雅酷黑 55W" panose="020B0504020202020204" pitchFamily="34" charset="-122"/>
            </a:endParaRPr>
          </a:p>
        </p:txBody>
      </p:sp>
      <p:sp>
        <p:nvSpPr>
          <p:cNvPr id="13" name="文本框 12">
            <a:extLst>
              <a:ext uri="{FF2B5EF4-FFF2-40B4-BE49-F238E27FC236}">
                <a16:creationId xmlns:a16="http://schemas.microsoft.com/office/drawing/2014/main" id="{4C229AD8-D163-5042-478D-FA1C87B9DE61}"/>
              </a:ext>
            </a:extLst>
          </p:cNvPr>
          <p:cNvSpPr txBox="1"/>
          <p:nvPr/>
        </p:nvSpPr>
        <p:spPr>
          <a:xfrm>
            <a:off x="7551005" y="4513488"/>
            <a:ext cx="3409095" cy="584775"/>
          </a:xfrm>
          <a:prstGeom prst="rect">
            <a:avLst/>
          </a:prstGeom>
          <a:noFill/>
        </p:spPr>
        <p:txBody>
          <a:bodyPr wrap="square" rtlCol="0">
            <a:spAutoFit/>
          </a:bodyPr>
          <a:lstStyle/>
          <a:p>
            <a:pPr>
              <a:spcAft>
                <a:spcPts val="600"/>
              </a:spcAft>
            </a:pPr>
            <a:r>
              <a:rPr lang="en-US" altLang="zh-CN" sz="3200" dirty="0">
                <a:solidFill>
                  <a:schemeClr val="bg1"/>
                </a:solidFill>
                <a:latin typeface="汉仪雅酷黑 55W" panose="020B0504020202020204" pitchFamily="34" charset="-122"/>
                <a:ea typeface="汉仪雅酷黑 55W" panose="020B0504020202020204" pitchFamily="34" charset="-122"/>
              </a:rPr>
              <a:t>Shuffle</a:t>
            </a:r>
            <a:r>
              <a:rPr lang="zh-CN" altLang="en-US" sz="3200" dirty="0">
                <a:solidFill>
                  <a:schemeClr val="bg1"/>
                </a:solidFill>
                <a:latin typeface="汉仪雅酷黑 55W" panose="020B0504020202020204" pitchFamily="34" charset="-122"/>
                <a:ea typeface="汉仪雅酷黑 55W" panose="020B0504020202020204" pitchFamily="34" charset="-122"/>
              </a:rPr>
              <a:t>模型</a:t>
            </a:r>
          </a:p>
        </p:txBody>
      </p:sp>
      <p:sp>
        <p:nvSpPr>
          <p:cNvPr id="14" name="矩形: 圆角 13">
            <a:extLst>
              <a:ext uri="{FF2B5EF4-FFF2-40B4-BE49-F238E27FC236}">
                <a16:creationId xmlns:a16="http://schemas.microsoft.com/office/drawing/2014/main" id="{2B7A89EE-B463-6BFA-F589-3297342DB05F}"/>
              </a:ext>
            </a:extLst>
          </p:cNvPr>
          <p:cNvSpPr/>
          <p:nvPr/>
        </p:nvSpPr>
        <p:spPr>
          <a:xfrm>
            <a:off x="5951726" y="4503225"/>
            <a:ext cx="1231242" cy="523219"/>
          </a:xfrm>
          <a:prstGeom prst="roundRect">
            <a:avLst>
              <a:gd name="adj" fmla="val 50000"/>
            </a:avLst>
          </a:prstGeom>
          <a:gradFill flip="none" rotWithShape="1">
            <a:gsLst>
              <a:gs pos="1000">
                <a:srgbClr val="B0567F">
                  <a:alpha val="66000"/>
                </a:srgbClr>
              </a:gs>
              <a:gs pos="100000">
                <a:srgbClr val="1743AA">
                  <a:alpha val="59000"/>
                </a:srgbClr>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汉仪雅酷黑 55W" panose="020B0504020202020204" pitchFamily="34" charset="-122"/>
                <a:ea typeface="汉仪雅酷黑 55W" panose="020B0504020202020204" pitchFamily="34" charset="-122"/>
              </a:rPr>
              <a:t>5</a:t>
            </a:r>
            <a:endParaRPr lang="zh-CN" altLang="en-US" sz="2800" dirty="0">
              <a:latin typeface="汉仪雅酷黑 55W" panose="020B0504020202020204" pitchFamily="34" charset="-122"/>
              <a:ea typeface="汉仪雅酷黑 55W" panose="020B0504020202020204" pitchFamily="34" charset="-122"/>
            </a:endParaRPr>
          </a:p>
        </p:txBody>
      </p:sp>
      <p:sp>
        <p:nvSpPr>
          <p:cNvPr id="15" name="文本框 14">
            <a:extLst>
              <a:ext uri="{FF2B5EF4-FFF2-40B4-BE49-F238E27FC236}">
                <a16:creationId xmlns:a16="http://schemas.microsoft.com/office/drawing/2014/main" id="{5B8B1AF5-0C33-CE3B-E4F1-9DA4FA288DAD}"/>
              </a:ext>
            </a:extLst>
          </p:cNvPr>
          <p:cNvSpPr txBox="1"/>
          <p:nvPr/>
        </p:nvSpPr>
        <p:spPr>
          <a:xfrm>
            <a:off x="7514023" y="5302780"/>
            <a:ext cx="1914707" cy="584775"/>
          </a:xfrm>
          <a:prstGeom prst="rect">
            <a:avLst/>
          </a:prstGeom>
          <a:noFill/>
        </p:spPr>
        <p:txBody>
          <a:bodyPr wrap="square" rtlCol="0">
            <a:spAutoFit/>
          </a:bodyPr>
          <a:lstStyle/>
          <a:p>
            <a:pPr>
              <a:spcAft>
                <a:spcPts val="600"/>
              </a:spcAft>
            </a:pPr>
            <a:r>
              <a:rPr lang="en-US" altLang="zh-CN" sz="3200" dirty="0">
                <a:solidFill>
                  <a:schemeClr val="bg1"/>
                </a:solidFill>
                <a:latin typeface="汉仪雅酷黑 55W" panose="020B0504020202020204" pitchFamily="34" charset="-122"/>
                <a:ea typeface="汉仪雅酷黑 55W" panose="020B0504020202020204" pitchFamily="34" charset="-122"/>
              </a:rPr>
              <a:t>Yolo</a:t>
            </a:r>
            <a:r>
              <a:rPr lang="zh-CN" altLang="en-US" sz="3200" dirty="0">
                <a:solidFill>
                  <a:schemeClr val="bg1"/>
                </a:solidFill>
                <a:latin typeface="汉仪雅酷黑 55W" panose="020B0504020202020204" pitchFamily="34" charset="-122"/>
                <a:ea typeface="汉仪雅酷黑 55W" panose="020B0504020202020204" pitchFamily="34" charset="-122"/>
              </a:rPr>
              <a:t>模型</a:t>
            </a:r>
          </a:p>
        </p:txBody>
      </p:sp>
      <p:sp>
        <p:nvSpPr>
          <p:cNvPr id="16" name="矩形: 圆角 15">
            <a:extLst>
              <a:ext uri="{FF2B5EF4-FFF2-40B4-BE49-F238E27FC236}">
                <a16:creationId xmlns:a16="http://schemas.microsoft.com/office/drawing/2014/main" id="{2B32433B-7527-661B-2082-B0CF5B7A0C81}"/>
              </a:ext>
            </a:extLst>
          </p:cNvPr>
          <p:cNvSpPr/>
          <p:nvPr/>
        </p:nvSpPr>
        <p:spPr>
          <a:xfrm>
            <a:off x="5951726" y="5302780"/>
            <a:ext cx="1231242" cy="523219"/>
          </a:xfrm>
          <a:prstGeom prst="roundRect">
            <a:avLst>
              <a:gd name="adj" fmla="val 50000"/>
            </a:avLst>
          </a:prstGeom>
          <a:gradFill flip="none" rotWithShape="1">
            <a:gsLst>
              <a:gs pos="1000">
                <a:srgbClr val="B0567F">
                  <a:alpha val="66000"/>
                </a:srgbClr>
              </a:gs>
              <a:gs pos="100000">
                <a:srgbClr val="1743AA">
                  <a:alpha val="59000"/>
                </a:srgbClr>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汉仪雅酷黑 55W" panose="020B0504020202020204" pitchFamily="34" charset="-122"/>
                <a:ea typeface="汉仪雅酷黑 55W" panose="020B0504020202020204" pitchFamily="34" charset="-122"/>
              </a:rPr>
              <a:t>6</a:t>
            </a:r>
            <a:endParaRPr lang="zh-CN" altLang="en-US" sz="2800" dirty="0">
              <a:latin typeface="汉仪雅酷黑 55W" panose="020B0504020202020204" pitchFamily="34" charset="-122"/>
              <a:ea typeface="汉仪雅酷黑 55W" panose="020B0504020202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597541" y="1256731"/>
            <a:ext cx="6104064" cy="1569660"/>
          </a:xfrm>
          <a:prstGeom prst="rect">
            <a:avLst/>
          </a:prstGeom>
          <a:noFill/>
        </p:spPr>
        <p:txBody>
          <a:bodyPr wrap="square" rtlCol="0">
            <a:spAutoFit/>
          </a:bodyPr>
          <a:lstStyle/>
          <a:p>
            <a:pPr algn="dist"/>
            <a:r>
              <a:rPr lang="zh-CN" altLang="en-US" sz="9600" dirty="0">
                <a:solidFill>
                  <a:schemeClr val="bg1">
                    <a:alpha val="7000"/>
                  </a:schemeClr>
                </a:solidFill>
                <a:latin typeface="汉仪雅酷黑简" panose="00020600040101010101" pitchFamily="18" charset="-122"/>
                <a:ea typeface="汉仪雅酷黑简" panose="00020600040101010101" pitchFamily="18" charset="-122"/>
              </a:rPr>
              <a:t>深度学习</a:t>
            </a:r>
          </a:p>
        </p:txBody>
      </p:sp>
      <p:sp>
        <p:nvSpPr>
          <p:cNvPr id="2" name="文本框 1"/>
          <p:cNvSpPr txBox="1"/>
          <p:nvPr/>
        </p:nvSpPr>
        <p:spPr>
          <a:xfrm>
            <a:off x="1848376" y="2638470"/>
            <a:ext cx="3698780" cy="584775"/>
          </a:xfrm>
          <a:prstGeom prst="rect">
            <a:avLst/>
          </a:prstGeom>
          <a:noFill/>
        </p:spPr>
        <p:txBody>
          <a:bodyPr wrap="square" rtlCol="0">
            <a:spAutoFit/>
          </a:bodyPr>
          <a:lstStyle/>
          <a:p>
            <a:pPr>
              <a:spcAft>
                <a:spcPts val="600"/>
              </a:spcAft>
            </a:pPr>
            <a:r>
              <a:rPr lang="en-US" altLang="zh-CN" sz="32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Efficientnet</a:t>
            </a:r>
            <a:r>
              <a:rPr lang="zh-CN" altLang="en-US" sz="32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sz="3200" dirty="0">
              <a:solidFill>
                <a:schemeClr val="bg1"/>
              </a:solidFill>
              <a:latin typeface="汉仪雅酷黑 55W" panose="020B0504020202020204" charset="-122"/>
              <a:ea typeface="汉仪雅酷黑 55W" panose="020B0504020202020204" charset="-122"/>
            </a:endParaRPr>
          </a:p>
        </p:txBody>
      </p:sp>
      <p:sp>
        <p:nvSpPr>
          <p:cNvPr id="3" name="文本框 2"/>
          <p:cNvSpPr txBox="1"/>
          <p:nvPr/>
        </p:nvSpPr>
        <p:spPr>
          <a:xfrm>
            <a:off x="1694994" y="1295499"/>
            <a:ext cx="1474310" cy="1569660"/>
          </a:xfrm>
          <a:prstGeom prst="rect">
            <a:avLst/>
          </a:prstGeom>
          <a:noFill/>
        </p:spPr>
        <p:txBody>
          <a:bodyPr wrap="square" rtlCol="0">
            <a:spAutoFit/>
          </a:bodyPr>
          <a:lstStyle/>
          <a:p>
            <a:pPr algn="ctr"/>
            <a:r>
              <a:rPr lang="en-US" altLang="zh-CN" sz="9600" dirty="0">
                <a:solidFill>
                  <a:schemeClr val="bg1"/>
                </a:solidFill>
                <a:latin typeface="汉仪雅酷黑简" panose="00020600040101010101" pitchFamily="18" charset="-122"/>
                <a:ea typeface="汉仪雅酷黑简" panose="00020600040101010101" pitchFamily="18" charset="-122"/>
              </a:rPr>
              <a:t>1</a:t>
            </a:r>
            <a:endParaRPr lang="zh-CN" altLang="en-US" sz="9600" dirty="0">
              <a:solidFill>
                <a:schemeClr val="bg1"/>
              </a:solidFill>
              <a:latin typeface="汉仪雅酷黑简" panose="00020600040101010101" pitchFamily="18" charset="-122"/>
              <a:ea typeface="汉仪雅酷黑简" panose="00020600040101010101" pitchFamily="18" charset="-122"/>
            </a:endParaRPr>
          </a:p>
        </p:txBody>
      </p:sp>
      <p:pic>
        <p:nvPicPr>
          <p:cNvPr id="4" name="图片 3"/>
          <p:cNvPicPr>
            <a:picLocks noChangeAspect="1"/>
          </p:cNvPicPr>
          <p:nvPr/>
        </p:nvPicPr>
        <p:blipFill>
          <a:blip r:embed="rId2" cstate="screen"/>
          <a:stretch>
            <a:fillRect/>
          </a:stretch>
        </p:blipFill>
        <p:spPr>
          <a:xfrm>
            <a:off x="6081084" y="2772005"/>
            <a:ext cx="917226" cy="457185"/>
          </a:xfrm>
          <a:prstGeom prst="rect">
            <a:avLst/>
          </a:prstGeom>
        </p:spPr>
      </p:pic>
      <p:pic>
        <p:nvPicPr>
          <p:cNvPr id="5" name="图片 4"/>
          <p:cNvPicPr>
            <a:picLocks noChangeAspect="1"/>
          </p:cNvPicPr>
          <p:nvPr/>
        </p:nvPicPr>
        <p:blipFill>
          <a:blip r:embed="rId3" cstate="screen"/>
          <a:stretch>
            <a:fillRect/>
          </a:stretch>
        </p:blipFill>
        <p:spPr>
          <a:xfrm>
            <a:off x="1848376" y="4754190"/>
            <a:ext cx="1167546" cy="581955"/>
          </a:xfrm>
          <a:prstGeom prst="rect">
            <a:avLst/>
          </a:prstGeom>
        </p:spPr>
      </p:pic>
      <p:sp>
        <p:nvSpPr>
          <p:cNvPr id="6" name="文本框 5"/>
          <p:cNvSpPr txBox="1"/>
          <p:nvPr/>
        </p:nvSpPr>
        <p:spPr>
          <a:xfrm>
            <a:off x="1848376" y="3267958"/>
            <a:ext cx="4691321" cy="1463029"/>
          </a:xfrm>
          <a:prstGeom prst="rect">
            <a:avLst/>
          </a:prstGeom>
          <a:noFill/>
        </p:spPr>
        <p:txBody>
          <a:bodyPr wrap="square">
            <a:spAutoFit/>
          </a:bodyPr>
          <a:lstStyle/>
          <a:p>
            <a:pPr>
              <a:lnSpc>
                <a:spcPct val="125000"/>
              </a:lnSpc>
            </a:pPr>
            <a:r>
              <a:rPr lang="zh-CN" altLang="en-US" sz="1200" dirty="0">
                <a:solidFill>
                  <a:srgbClr val="F6F2EB"/>
                </a:solidFill>
                <a:latin typeface="汉仪雅酷黑 55W" panose="020B0504020202020204" pitchFamily="34" charset="-122"/>
                <a:ea typeface="汉仪雅酷黑 55W" panose="020B0504020202020204" pitchFamily="34" charset="-122"/>
              </a:rPr>
              <a:t>卷积神经网络通常都是先在固定资源预算下开发设计。为确保精度和效率，往往需要对模型进行放缩，前人所提出的卷积网络模型的放缩维度有：网络深度、网络宽度、图像分辨率，但这种思想下经常产生次优的精度和效率的算法。而 </a:t>
            </a:r>
            <a:r>
              <a:rPr lang="en-US" altLang="zh-CN" sz="1200" dirty="0">
                <a:solidFill>
                  <a:srgbClr val="F6F2EB"/>
                </a:solidFill>
                <a:latin typeface="汉仪雅酷黑 55W" panose="020B0504020202020204" pitchFamily="34" charset="-122"/>
                <a:ea typeface="汉仪雅酷黑 55W" panose="020B0504020202020204" pitchFamily="34" charset="-122"/>
              </a:rPr>
              <a:t>EfficientNet </a:t>
            </a:r>
            <a:r>
              <a:rPr lang="zh-CN" altLang="en-US" sz="1200" dirty="0">
                <a:solidFill>
                  <a:srgbClr val="F6F2EB"/>
                </a:solidFill>
                <a:latin typeface="汉仪雅酷黑 55W" panose="020B0504020202020204" pitchFamily="34" charset="-122"/>
                <a:ea typeface="汉仪雅酷黑 55W" panose="020B0504020202020204" pitchFamily="34" charset="-122"/>
              </a:rPr>
              <a:t>认为这三个维度之间是相互影响的，通过在网络的深度、宽度和分辨率上进行均衡的缩放，以兼顾提高模型的性能和效率。</a:t>
            </a:r>
          </a:p>
        </p:txBody>
      </p:sp>
      <p:sp>
        <p:nvSpPr>
          <p:cNvPr id="7" name="文本框 6"/>
          <p:cNvSpPr txBox="1"/>
          <p:nvPr/>
        </p:nvSpPr>
        <p:spPr>
          <a:xfrm>
            <a:off x="2948367" y="2230370"/>
            <a:ext cx="1138249" cy="369332"/>
          </a:xfrm>
          <a:prstGeom prst="rect">
            <a:avLst/>
          </a:prstGeom>
          <a:noFill/>
        </p:spPr>
        <p:txBody>
          <a:bodyPr wrap="square" rtlCol="0">
            <a:spAutoFit/>
          </a:bodyPr>
          <a:lstStyle/>
          <a:p>
            <a:pPr algn="dist">
              <a:spcAft>
                <a:spcPts val="600"/>
              </a:spcAft>
            </a:pPr>
            <a:r>
              <a:rPr lang="en-US" altLang="zh-CN">
                <a:solidFill>
                  <a:schemeClr val="bg1"/>
                </a:solidFill>
                <a:latin typeface="汉仪雅酷黑 55W" panose="020B0504020202020204" pitchFamily="34" charset="-122"/>
                <a:ea typeface="汉仪雅酷黑 55W" panose="020B0504020202020204" pitchFamily="34" charset="-122"/>
              </a:rPr>
              <a:t>PART</a:t>
            </a:r>
            <a:endParaRPr lang="zh-CN" altLang="en-US">
              <a:solidFill>
                <a:schemeClr val="bg1"/>
              </a:solidFill>
              <a:latin typeface="汉仪雅酷黑 55W" panose="020B0504020202020204" pitchFamily="34" charset="-122"/>
              <a:ea typeface="汉仪雅酷黑 55W" panose="020B0504020202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spcAft>
                <a:spcPts val="600"/>
              </a:spcAft>
            </a:pPr>
            <a:r>
              <a:rPr lang="en-US" altLang="zh-CN" sz="24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Efficientnet</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sz="2400" dirty="0">
              <a:solidFill>
                <a:schemeClr val="bg1"/>
              </a:solidFill>
              <a:latin typeface="汉仪雅酷黑 55W" panose="020B0504020202020204" charset="-122"/>
              <a:ea typeface="汉仪雅酷黑 55W" panose="020B0504020202020204" charset="-122"/>
            </a:endParaRPr>
          </a:p>
        </p:txBody>
      </p:sp>
      <p:sp>
        <p:nvSpPr>
          <p:cNvPr id="4" name="文本框 3"/>
          <p:cNvSpPr txBox="1"/>
          <p:nvPr/>
        </p:nvSpPr>
        <p:spPr>
          <a:xfrm>
            <a:off x="1145724" y="1874111"/>
            <a:ext cx="5922724" cy="1304396"/>
          </a:xfrm>
          <a:prstGeom prst="rect">
            <a:avLst/>
          </a:prstGeom>
          <a:noFill/>
        </p:spPr>
        <p:txBody>
          <a:bodyPr wrap="square">
            <a:spAutoFit/>
          </a:bodyPr>
          <a:lstStyle/>
          <a:p>
            <a:pPr indent="457200">
              <a:lnSpc>
                <a:spcPct val="125000"/>
              </a:lnSpc>
              <a:spcAft>
                <a:spcPts val="600"/>
              </a:spcAft>
            </a:pPr>
            <a:r>
              <a:rPr lang="zh-CN" altLang="en-US" sz="1600" dirty="0">
                <a:solidFill>
                  <a:schemeClr val="accent5">
                    <a:lumMod val="20000"/>
                    <a:lumOff val="80000"/>
                  </a:schemeClr>
                </a:solidFill>
                <a:latin typeface="汉仪雅酷黑 55W" panose="020B0504020202020204" pitchFamily="34" charset="-122"/>
                <a:ea typeface="汉仪雅酷黑 55W" panose="020B0504020202020204" pitchFamily="34" charset="-122"/>
              </a:rPr>
              <a:t>轻量级深度学习模型主要用于解决在资源受限的环境下进行智能分析和决策的问题。这些模型通常被设计为具有较小的模型大小、低计算成本和低功耗，以适应移动设备、物联网设备、嵌入式系统和边缘计算等场景。</a:t>
            </a:r>
          </a:p>
        </p:txBody>
      </p:sp>
      <p:sp>
        <p:nvSpPr>
          <p:cNvPr id="3" name="矩形: 圆角 2"/>
          <p:cNvSpPr/>
          <p:nvPr/>
        </p:nvSpPr>
        <p:spPr>
          <a:xfrm>
            <a:off x="1100457" y="1109217"/>
            <a:ext cx="2149377" cy="519062"/>
          </a:xfrm>
          <a:prstGeom prst="roundRect">
            <a:avLst>
              <a:gd name="adj" fmla="val 50000"/>
            </a:avLst>
          </a:prstGeom>
          <a:gradFill flip="none" rotWithShape="1">
            <a:gsLst>
              <a:gs pos="1000">
                <a:srgbClr val="B0567F">
                  <a:alpha val="66000"/>
                </a:srgbClr>
              </a:gs>
              <a:gs pos="100000">
                <a:srgbClr val="1743AA">
                  <a:alpha val="59000"/>
                </a:srgbClr>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汉仪雅酷黑 55W" panose="020B0504020202020204" pitchFamily="34" charset="-122"/>
                <a:ea typeface="汉仪雅酷黑 55W" panose="020B0504020202020204" pitchFamily="34" charset="-122"/>
              </a:rPr>
              <a:t>提出背景</a:t>
            </a:r>
          </a:p>
        </p:txBody>
      </p:sp>
      <p:pic>
        <p:nvPicPr>
          <p:cNvPr id="6" name="图片 5"/>
          <p:cNvPicPr>
            <a:picLocks noChangeAspect="1"/>
          </p:cNvPicPr>
          <p:nvPr/>
        </p:nvPicPr>
        <p:blipFill>
          <a:blip r:embed="rId2" cstate="screen"/>
          <a:stretch>
            <a:fillRect/>
          </a:stretch>
        </p:blipFill>
        <p:spPr>
          <a:xfrm>
            <a:off x="6956384" y="1198516"/>
            <a:ext cx="4646164" cy="4646164"/>
          </a:xfrm>
          <a:prstGeom prst="rect">
            <a:avLst/>
          </a:prstGeom>
        </p:spPr>
      </p:pic>
      <p:grpSp>
        <p:nvGrpSpPr>
          <p:cNvPr id="5" name="组合 4">
            <a:extLst>
              <a:ext uri="{FF2B5EF4-FFF2-40B4-BE49-F238E27FC236}">
                <a16:creationId xmlns:a16="http://schemas.microsoft.com/office/drawing/2014/main" id="{AFECD01B-5E8A-BD2F-C2A3-B845B288EEEF}"/>
              </a:ext>
            </a:extLst>
          </p:cNvPr>
          <p:cNvGrpSpPr/>
          <p:nvPr/>
        </p:nvGrpSpPr>
        <p:grpSpPr>
          <a:xfrm>
            <a:off x="1100457" y="3359150"/>
            <a:ext cx="2917622" cy="2909784"/>
            <a:chOff x="1032078" y="2577761"/>
            <a:chExt cx="4396450" cy="3881673"/>
          </a:xfrm>
        </p:grpSpPr>
        <p:pic>
          <p:nvPicPr>
            <p:cNvPr id="7" name="图片 6">
              <a:extLst>
                <a:ext uri="{FF2B5EF4-FFF2-40B4-BE49-F238E27FC236}">
                  <a16:creationId xmlns:a16="http://schemas.microsoft.com/office/drawing/2014/main" id="{6E2FAE1C-F9E9-429A-CD7B-5F07BBD9E444}"/>
                </a:ext>
              </a:extLst>
            </p:cNvPr>
            <p:cNvPicPr>
              <a:picLocks noChangeAspect="1"/>
            </p:cNvPicPr>
            <p:nvPr/>
          </p:nvPicPr>
          <p:blipFill rotWithShape="1">
            <a:blip r:embed="rId3" cstate="screen"/>
            <a:srcRect/>
            <a:stretch>
              <a:fillRect/>
            </a:stretch>
          </p:blipFill>
          <p:spPr>
            <a:xfrm rot="16200000">
              <a:off x="1289466" y="2320373"/>
              <a:ext cx="3881673" cy="4396450"/>
            </a:xfrm>
            <a:prstGeom prst="rect">
              <a:avLst/>
            </a:prstGeom>
          </p:spPr>
        </p:pic>
        <p:sp>
          <p:nvSpPr>
            <p:cNvPr id="8" name="矩形: 圆角 7">
              <a:extLst>
                <a:ext uri="{FF2B5EF4-FFF2-40B4-BE49-F238E27FC236}">
                  <a16:creationId xmlns:a16="http://schemas.microsoft.com/office/drawing/2014/main" id="{504552D0-8833-E726-306C-EE770B5FB3AD}"/>
                </a:ext>
              </a:extLst>
            </p:cNvPr>
            <p:cNvSpPr/>
            <p:nvPr/>
          </p:nvSpPr>
          <p:spPr>
            <a:xfrm>
              <a:off x="2039471" y="2635636"/>
              <a:ext cx="2381662" cy="491973"/>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ea typeface="等线" panose="02010600030101010101" pitchFamily="2" charset="-122"/>
                  <a:cs typeface="Times New Roman" panose="02020603050405020304" pitchFamily="18" charset="0"/>
                </a:rPr>
                <a:t>实时性要求</a:t>
              </a:r>
              <a:endParaRPr lang="zh-CN" altLang="en-US" sz="2400" dirty="0">
                <a:latin typeface="汉仪雅酷黑 55W" panose="020B0504020202020204" pitchFamily="34" charset="-122"/>
                <a:ea typeface="汉仪雅酷黑 55W" panose="020B0504020202020204" pitchFamily="34" charset="-122"/>
              </a:endParaRPr>
            </a:p>
          </p:txBody>
        </p:sp>
        <p:sp>
          <p:nvSpPr>
            <p:cNvPr id="9" name="文本框 8">
              <a:extLst>
                <a:ext uri="{FF2B5EF4-FFF2-40B4-BE49-F238E27FC236}">
                  <a16:creationId xmlns:a16="http://schemas.microsoft.com/office/drawing/2014/main" id="{DB50D2AB-C1B8-3408-1B3A-8B79A4F4946C}"/>
                </a:ext>
              </a:extLst>
            </p:cNvPr>
            <p:cNvSpPr txBox="1"/>
            <p:nvPr/>
          </p:nvSpPr>
          <p:spPr>
            <a:xfrm>
              <a:off x="1409700" y="3347975"/>
              <a:ext cx="3687504" cy="2256373"/>
            </a:xfrm>
            <a:prstGeom prst="rect">
              <a:avLst/>
            </a:prstGeom>
            <a:noFill/>
          </p:spPr>
          <p:txBody>
            <a:bodyPr wrap="square">
              <a:spAutoFit/>
            </a:bodyPr>
            <a:lstStyle/>
            <a:p>
              <a:pPr>
                <a:lnSpc>
                  <a:spcPct val="125000"/>
                </a:lnSpc>
              </a:pPr>
              <a:r>
                <a:rPr lang="zh-CN" altLang="en-US" sz="1400" dirty="0">
                  <a:solidFill>
                    <a:schemeClr val="bg1"/>
                  </a:solidFill>
                  <a:latin typeface="汉仪雅酷黑 55W" panose="020B0504020202020204" pitchFamily="34" charset="-122"/>
                  <a:ea typeface="汉仪雅酷黑 55W" panose="020B0504020202020204" pitchFamily="34" charset="-122"/>
                </a:rPr>
                <a:t>许多应用场景需要在实时或接近实时的情况下进行智能分析和决策。需要减少模型大小和计算复杂度，才能实现更快的推理速度和更低的延迟，满足实时性要求。</a:t>
              </a:r>
            </a:p>
          </p:txBody>
        </p:sp>
      </p:grpSp>
      <p:grpSp>
        <p:nvGrpSpPr>
          <p:cNvPr id="10" name="组合 9">
            <a:extLst>
              <a:ext uri="{FF2B5EF4-FFF2-40B4-BE49-F238E27FC236}">
                <a16:creationId xmlns:a16="http://schemas.microsoft.com/office/drawing/2014/main" id="{2F9514FD-1499-226E-DEE6-5224ED7E4B7D}"/>
              </a:ext>
            </a:extLst>
          </p:cNvPr>
          <p:cNvGrpSpPr/>
          <p:nvPr/>
        </p:nvGrpSpPr>
        <p:grpSpPr>
          <a:xfrm>
            <a:off x="4466740" y="3362794"/>
            <a:ext cx="2917622" cy="2909784"/>
            <a:chOff x="1032078" y="2577761"/>
            <a:chExt cx="4396450" cy="3881673"/>
          </a:xfrm>
        </p:grpSpPr>
        <p:pic>
          <p:nvPicPr>
            <p:cNvPr id="11" name="图片 10">
              <a:extLst>
                <a:ext uri="{FF2B5EF4-FFF2-40B4-BE49-F238E27FC236}">
                  <a16:creationId xmlns:a16="http://schemas.microsoft.com/office/drawing/2014/main" id="{6B103AB0-09BC-6922-726A-B5BC09CF095B}"/>
                </a:ext>
              </a:extLst>
            </p:cNvPr>
            <p:cNvPicPr>
              <a:picLocks noChangeAspect="1"/>
            </p:cNvPicPr>
            <p:nvPr/>
          </p:nvPicPr>
          <p:blipFill rotWithShape="1">
            <a:blip r:embed="rId3" cstate="screen"/>
            <a:srcRect/>
            <a:stretch>
              <a:fillRect/>
            </a:stretch>
          </p:blipFill>
          <p:spPr>
            <a:xfrm rot="16200000">
              <a:off x="1289466" y="2320373"/>
              <a:ext cx="3881673" cy="4396450"/>
            </a:xfrm>
            <a:prstGeom prst="rect">
              <a:avLst/>
            </a:prstGeom>
          </p:spPr>
        </p:pic>
        <p:sp>
          <p:nvSpPr>
            <p:cNvPr id="12" name="矩形: 圆角 11">
              <a:extLst>
                <a:ext uri="{FF2B5EF4-FFF2-40B4-BE49-F238E27FC236}">
                  <a16:creationId xmlns:a16="http://schemas.microsoft.com/office/drawing/2014/main" id="{67AEAA98-28BB-BAE3-7658-1A3A54EE7114}"/>
                </a:ext>
              </a:extLst>
            </p:cNvPr>
            <p:cNvSpPr/>
            <p:nvPr/>
          </p:nvSpPr>
          <p:spPr>
            <a:xfrm>
              <a:off x="2039471" y="2635636"/>
              <a:ext cx="2381662" cy="491973"/>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ea typeface="等线" panose="02010600030101010101" pitchFamily="2" charset="-122"/>
                  <a:cs typeface="Times New Roman" panose="02020603050405020304" pitchFamily="18" charset="0"/>
                </a:rPr>
                <a:t>资源受限</a:t>
              </a:r>
              <a:endParaRPr lang="zh-CN" altLang="en-US" sz="2400" dirty="0">
                <a:latin typeface="汉仪雅酷黑 55W" panose="020B0504020202020204" pitchFamily="34" charset="-122"/>
                <a:ea typeface="汉仪雅酷黑 55W" panose="020B0504020202020204" pitchFamily="34" charset="-122"/>
              </a:endParaRPr>
            </a:p>
          </p:txBody>
        </p:sp>
        <p:sp>
          <p:nvSpPr>
            <p:cNvPr id="13" name="文本框 12">
              <a:extLst>
                <a:ext uri="{FF2B5EF4-FFF2-40B4-BE49-F238E27FC236}">
                  <a16:creationId xmlns:a16="http://schemas.microsoft.com/office/drawing/2014/main" id="{70555A0A-D761-940E-332B-1D4F4C055ACF}"/>
                </a:ext>
              </a:extLst>
            </p:cNvPr>
            <p:cNvSpPr txBox="1"/>
            <p:nvPr/>
          </p:nvSpPr>
          <p:spPr>
            <a:xfrm>
              <a:off x="1409700" y="3347975"/>
              <a:ext cx="3809305" cy="2974882"/>
            </a:xfrm>
            <a:prstGeom prst="rect">
              <a:avLst/>
            </a:prstGeom>
            <a:noFill/>
          </p:spPr>
          <p:txBody>
            <a:bodyPr wrap="square">
              <a:spAutoFit/>
            </a:bodyPr>
            <a:lstStyle/>
            <a:p>
              <a:pPr>
                <a:lnSpc>
                  <a:spcPct val="125000"/>
                </a:lnSpc>
              </a:pPr>
              <a:r>
                <a:rPr lang="zh-CN" altLang="en-US" sz="1400" dirty="0">
                  <a:solidFill>
                    <a:schemeClr val="bg1"/>
                  </a:solidFill>
                  <a:latin typeface="汉仪雅酷黑 55W" panose="020B0504020202020204" pitchFamily="34" charset="-122"/>
                  <a:ea typeface="汉仪雅酷黑 55W" panose="020B0504020202020204" pitchFamily="34" charset="-122"/>
                </a:rPr>
                <a:t>移动设备、物联网设备和嵌入式系统通常只有有限的处理能力、内存和能源资源，无法运行大型深度学习模型。轻量级模型通过优化模型结构、压缩参数和使用低功耗算法，可以在资源受限的环境下有效地运行。</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Efficientnet</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dirty="0"/>
          </a:p>
        </p:txBody>
      </p:sp>
      <p:sp>
        <p:nvSpPr>
          <p:cNvPr id="5" name="任意多边形: 形状 4"/>
          <p:cNvSpPr/>
          <p:nvPr/>
        </p:nvSpPr>
        <p:spPr>
          <a:xfrm>
            <a:off x="742709" y="3495555"/>
            <a:ext cx="10706582" cy="0"/>
          </a:xfrm>
          <a:custGeom>
            <a:avLst/>
            <a:gdLst>
              <a:gd name="connsiteX0" fmla="*/ 0 w 10706582"/>
              <a:gd name="connsiteY0" fmla="*/ 0 h 0"/>
              <a:gd name="connsiteX1" fmla="*/ 10706582 w 10706582"/>
              <a:gd name="connsiteY1" fmla="*/ 0 h 0"/>
            </a:gdLst>
            <a:ahLst/>
            <a:cxnLst>
              <a:cxn ang="0">
                <a:pos x="connsiteX0" y="connsiteY0"/>
              </a:cxn>
              <a:cxn ang="0">
                <a:pos x="connsiteX1" y="connsiteY1"/>
              </a:cxn>
            </a:cxnLst>
            <a:rect l="l" t="t" r="r" b="b"/>
            <a:pathLst>
              <a:path w="10706582">
                <a:moveTo>
                  <a:pt x="0" y="0"/>
                </a:moveTo>
                <a:lnTo>
                  <a:pt x="10706582" y="0"/>
                </a:ln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13" y="1319684"/>
            <a:ext cx="3007489" cy="2363510"/>
            <a:chOff x="432120" y="1180787"/>
            <a:chExt cx="3007489" cy="2363510"/>
          </a:xfrm>
        </p:grpSpPr>
        <p:sp>
          <p:nvSpPr>
            <p:cNvPr id="6" name="矩形: 圆角 5"/>
            <p:cNvSpPr/>
            <p:nvPr/>
          </p:nvSpPr>
          <p:spPr>
            <a:xfrm>
              <a:off x="861176" y="3169019"/>
              <a:ext cx="2149377" cy="375278"/>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汉仪雅酷黑 55W" panose="020B0504020202020204" pitchFamily="34" charset="-122"/>
                  <a:ea typeface="汉仪雅酷黑 55W" panose="020B0504020202020204" pitchFamily="34" charset="-122"/>
                </a:rPr>
                <a:t>2019</a:t>
              </a:r>
              <a:r>
                <a:rPr lang="zh-CN" altLang="en-US" sz="1600" dirty="0">
                  <a:latin typeface="汉仪雅酷黑 55W" panose="020B0504020202020204" pitchFamily="34" charset="-122"/>
                  <a:ea typeface="汉仪雅酷黑 55W" panose="020B0504020202020204" pitchFamily="34" charset="-122"/>
                </a:rPr>
                <a:t>年</a:t>
              </a:r>
            </a:p>
          </p:txBody>
        </p:sp>
        <p:pic>
          <p:nvPicPr>
            <p:cNvPr id="8" name="图片 7"/>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32120" y="1180787"/>
              <a:ext cx="3007489" cy="1930357"/>
            </a:xfrm>
            <a:prstGeom prst="rect">
              <a:avLst/>
            </a:prstGeom>
          </p:spPr>
        </p:pic>
        <p:sp>
          <p:nvSpPr>
            <p:cNvPr id="10" name="文本框 9"/>
            <p:cNvSpPr txBox="1"/>
            <p:nvPr/>
          </p:nvSpPr>
          <p:spPr>
            <a:xfrm>
              <a:off x="646252" y="1431471"/>
              <a:ext cx="2670055" cy="1612173"/>
            </a:xfrm>
            <a:prstGeom prst="rect">
              <a:avLst/>
            </a:prstGeom>
            <a:noFill/>
          </p:spPr>
          <p:txBody>
            <a:bodyPr wrap="square">
              <a:spAutoFit/>
            </a:bodyPr>
            <a:lstStyle/>
            <a:p>
              <a:pPr>
                <a:lnSpc>
                  <a:spcPct val="125000"/>
                </a:lnSpc>
              </a:pPr>
              <a:r>
                <a:rPr lang="zh-CN" altLang="en-US" sz="1600" dirty="0">
                  <a:solidFill>
                    <a:schemeClr val="bg1"/>
                  </a:solidFill>
                  <a:latin typeface="汉仪雅酷黑 55W" panose="020B0504020202020204" pitchFamily="34" charset="-122"/>
                  <a:ea typeface="汉仪雅酷黑 55W" panose="020B0504020202020204" pitchFamily="34" charset="-122"/>
                </a:rPr>
                <a:t>谷歌团队发表在论文</a:t>
              </a:r>
              <a:r>
                <a:rPr lang="en-US" altLang="zh-CN" sz="1600" dirty="0">
                  <a:solidFill>
                    <a:schemeClr val="bg1"/>
                  </a:solidFill>
                  <a:latin typeface="汉仪雅酷黑 55W" panose="020B0504020202020204" pitchFamily="34" charset="-122"/>
                  <a:ea typeface="汉仪雅酷黑 55W" panose="020B0504020202020204" pitchFamily="34" charset="-122"/>
                </a:rPr>
                <a:t>《EfficientNet: Rethinking Model Scaling for Convolutional Neural Networks》</a:t>
              </a:r>
              <a:r>
                <a:rPr lang="zh-CN" altLang="en-US" sz="1600" dirty="0">
                  <a:solidFill>
                    <a:schemeClr val="bg1"/>
                  </a:solidFill>
                  <a:latin typeface="汉仪雅酷黑 55W" panose="020B0504020202020204" pitchFamily="34" charset="-122"/>
                  <a:ea typeface="汉仪雅酷黑 55W" panose="020B0504020202020204" pitchFamily="34" charset="-122"/>
                </a:rPr>
                <a:t>中。</a:t>
              </a:r>
            </a:p>
          </p:txBody>
        </p:sp>
      </p:grpSp>
      <p:grpSp>
        <p:nvGrpSpPr>
          <p:cNvPr id="12" name="组合 11"/>
          <p:cNvGrpSpPr/>
          <p:nvPr/>
        </p:nvGrpSpPr>
        <p:grpSpPr>
          <a:xfrm>
            <a:off x="4123371" y="3317321"/>
            <a:ext cx="3007489" cy="2419107"/>
            <a:chOff x="432120" y="3169019"/>
            <a:chExt cx="3007489" cy="2419107"/>
          </a:xfrm>
        </p:grpSpPr>
        <p:sp>
          <p:nvSpPr>
            <p:cNvPr id="13" name="矩形: 圆角 12"/>
            <p:cNvSpPr/>
            <p:nvPr/>
          </p:nvSpPr>
          <p:spPr>
            <a:xfrm>
              <a:off x="861176" y="3169019"/>
              <a:ext cx="2149377" cy="375278"/>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汉仪雅酷黑 55W" panose="020B0504020202020204" pitchFamily="34" charset="-122"/>
                  <a:ea typeface="汉仪雅酷黑 55W" panose="020B0504020202020204" pitchFamily="34" charset="-122"/>
                </a:rPr>
                <a:t>2021</a:t>
              </a:r>
              <a:r>
                <a:rPr lang="zh-CN" altLang="en-US" sz="1600" dirty="0">
                  <a:latin typeface="汉仪雅酷黑 55W" panose="020B0504020202020204" pitchFamily="34" charset="-122"/>
                  <a:ea typeface="汉仪雅酷黑 55W" panose="020B0504020202020204" pitchFamily="34" charset="-122"/>
                </a:rPr>
                <a:t>年</a:t>
              </a:r>
              <a:r>
                <a:rPr lang="en-US" altLang="zh-CN" sz="1600" dirty="0">
                  <a:latin typeface="汉仪雅酷黑 55W" panose="020B0504020202020204" pitchFamily="34" charset="-122"/>
                  <a:ea typeface="汉仪雅酷黑 55W" panose="020B0504020202020204" pitchFamily="34" charset="-122"/>
                </a:rPr>
                <a:t>4</a:t>
              </a:r>
              <a:r>
                <a:rPr lang="zh-CN" altLang="en-US" sz="1600" dirty="0">
                  <a:latin typeface="汉仪雅酷黑 55W" panose="020B0504020202020204" pitchFamily="34" charset="-122"/>
                  <a:ea typeface="汉仪雅酷黑 55W" panose="020B0504020202020204" pitchFamily="34" charset="-122"/>
                </a:rPr>
                <a:t>月</a:t>
              </a:r>
            </a:p>
          </p:txBody>
        </p:sp>
        <p:pic>
          <p:nvPicPr>
            <p:cNvPr id="14" name="图片 13"/>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32120" y="3657769"/>
              <a:ext cx="3007489" cy="1930357"/>
            </a:xfrm>
            <a:prstGeom prst="rect">
              <a:avLst/>
            </a:prstGeom>
          </p:spPr>
        </p:pic>
        <p:sp>
          <p:nvSpPr>
            <p:cNvPr id="15" name="文本框 14"/>
            <p:cNvSpPr txBox="1"/>
            <p:nvPr/>
          </p:nvSpPr>
          <p:spPr>
            <a:xfrm>
              <a:off x="646252" y="3908453"/>
              <a:ext cx="2579225" cy="1304396"/>
            </a:xfrm>
            <a:prstGeom prst="rect">
              <a:avLst/>
            </a:prstGeom>
            <a:noFill/>
          </p:spPr>
          <p:txBody>
            <a:bodyPr wrap="square">
              <a:spAutoFit/>
            </a:bodyPr>
            <a:lstStyle/>
            <a:p>
              <a:pPr>
                <a:lnSpc>
                  <a:spcPct val="125000"/>
                </a:lnSpc>
              </a:pPr>
              <a:r>
                <a:rPr lang="zh-CN" altLang="en-US" sz="1600" dirty="0">
                  <a:solidFill>
                    <a:schemeClr val="bg1"/>
                  </a:solidFill>
                  <a:latin typeface="汉仪雅酷黑 55W" panose="020B0504020202020204" pitchFamily="34" charset="-122"/>
                  <a:ea typeface="汉仪雅酷黑 55W" panose="020B0504020202020204" pitchFamily="34" charset="-122"/>
                </a:rPr>
                <a:t>谷歌引入了 </a:t>
              </a:r>
              <a:r>
                <a:rPr lang="en-US" altLang="zh-CN" sz="1600" dirty="0">
                  <a:solidFill>
                    <a:schemeClr val="bg1"/>
                  </a:solidFill>
                  <a:latin typeface="汉仪雅酷黑 55W" panose="020B0504020202020204" pitchFamily="34" charset="-122"/>
                  <a:ea typeface="汉仪雅酷黑 55W" panose="020B0504020202020204" pitchFamily="34" charset="-122"/>
                </a:rPr>
                <a:t>Fused-</a:t>
              </a:r>
              <a:r>
                <a:rPr lang="en-US" altLang="zh-CN" sz="1600" dirty="0" err="1">
                  <a:solidFill>
                    <a:schemeClr val="bg1"/>
                  </a:solidFill>
                  <a:latin typeface="汉仪雅酷黑 55W" panose="020B0504020202020204" pitchFamily="34" charset="-122"/>
                  <a:ea typeface="汉仪雅酷黑 55W" panose="020B0504020202020204" pitchFamily="34" charset="-122"/>
                </a:rPr>
                <a:t>MBConv</a:t>
              </a:r>
              <a:r>
                <a:rPr lang="en-US" altLang="zh-CN" sz="1600" dirty="0">
                  <a:solidFill>
                    <a:schemeClr val="bg1"/>
                  </a:solidFill>
                  <a:latin typeface="汉仪雅酷黑 55W" panose="020B0504020202020204" pitchFamily="34" charset="-122"/>
                  <a:ea typeface="汉仪雅酷黑 55W" panose="020B0504020202020204" pitchFamily="34" charset="-122"/>
                </a:rPr>
                <a:t> </a:t>
              </a:r>
              <a:r>
                <a:rPr lang="zh-CN" altLang="en-US" sz="1600" dirty="0">
                  <a:solidFill>
                    <a:schemeClr val="bg1"/>
                  </a:solidFill>
                  <a:latin typeface="汉仪雅酷黑 55W" panose="020B0504020202020204" pitchFamily="34" charset="-122"/>
                  <a:ea typeface="汉仪雅酷黑 55W" panose="020B0504020202020204" pitchFamily="34" charset="-122"/>
                </a:rPr>
                <a:t>到搜索空间中。同时为渐进式学习引入了自适应正则强度调整机制</a:t>
              </a:r>
            </a:p>
          </p:txBody>
        </p:sp>
      </p:grpSp>
      <p:grpSp>
        <p:nvGrpSpPr>
          <p:cNvPr id="25" name="组合 24"/>
          <p:cNvGrpSpPr/>
          <p:nvPr/>
        </p:nvGrpSpPr>
        <p:grpSpPr>
          <a:xfrm>
            <a:off x="7536829" y="1319684"/>
            <a:ext cx="3658221" cy="2363510"/>
            <a:chOff x="432120" y="1180787"/>
            <a:chExt cx="3007489" cy="2363510"/>
          </a:xfrm>
        </p:grpSpPr>
        <p:sp>
          <p:nvSpPr>
            <p:cNvPr id="26" name="矩形: 圆角 25"/>
            <p:cNvSpPr/>
            <p:nvPr/>
          </p:nvSpPr>
          <p:spPr>
            <a:xfrm>
              <a:off x="861176" y="3169019"/>
              <a:ext cx="2149377" cy="375278"/>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汉仪雅酷黑 55W" panose="020B0504020202020204" pitchFamily="34" charset="-122"/>
                  <a:ea typeface="汉仪雅酷黑 55W" panose="020B0504020202020204" pitchFamily="34" charset="-122"/>
                </a:rPr>
                <a:t>2021</a:t>
              </a:r>
              <a:r>
                <a:rPr lang="zh-CN" altLang="en-US" sz="1600" dirty="0">
                  <a:latin typeface="汉仪雅酷黑 55W" panose="020B0504020202020204" pitchFamily="34" charset="-122"/>
                  <a:ea typeface="汉仪雅酷黑 55W" panose="020B0504020202020204" pitchFamily="34" charset="-122"/>
                </a:rPr>
                <a:t>年</a:t>
              </a:r>
              <a:r>
                <a:rPr lang="en-US" altLang="zh-CN" sz="1600" dirty="0">
                  <a:latin typeface="汉仪雅酷黑 55W" panose="020B0504020202020204" pitchFamily="34" charset="-122"/>
                  <a:ea typeface="汉仪雅酷黑 55W" panose="020B0504020202020204" pitchFamily="34" charset="-122"/>
                </a:rPr>
                <a:t>4</a:t>
              </a:r>
              <a:r>
                <a:rPr lang="zh-CN" altLang="en-US" sz="1600" dirty="0">
                  <a:latin typeface="汉仪雅酷黑 55W" panose="020B0504020202020204" pitchFamily="34" charset="-122"/>
                  <a:ea typeface="汉仪雅酷黑 55W" panose="020B0504020202020204" pitchFamily="34" charset="-122"/>
                </a:rPr>
                <a:t>日</a:t>
              </a:r>
            </a:p>
          </p:txBody>
        </p:sp>
        <p:pic>
          <p:nvPicPr>
            <p:cNvPr id="27" name="图片 26"/>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32120" y="1180787"/>
              <a:ext cx="3007489" cy="1930357"/>
            </a:xfrm>
            <a:prstGeom prst="rect">
              <a:avLst/>
            </a:prstGeom>
          </p:spPr>
        </p:pic>
        <p:sp>
          <p:nvSpPr>
            <p:cNvPr id="28" name="文本框 27"/>
            <p:cNvSpPr txBox="1"/>
            <p:nvPr/>
          </p:nvSpPr>
          <p:spPr>
            <a:xfrm>
              <a:off x="646252" y="1431471"/>
              <a:ext cx="2579225" cy="1612173"/>
            </a:xfrm>
            <a:prstGeom prst="rect">
              <a:avLst/>
            </a:prstGeom>
            <a:noFill/>
          </p:spPr>
          <p:txBody>
            <a:bodyPr wrap="square">
              <a:spAutoFit/>
            </a:bodyPr>
            <a:lstStyle/>
            <a:p>
              <a:pPr>
                <a:lnSpc>
                  <a:spcPct val="125000"/>
                </a:lnSpc>
              </a:pPr>
              <a:r>
                <a:rPr lang="zh-CN" altLang="en-US" sz="1600" dirty="0">
                  <a:solidFill>
                    <a:schemeClr val="bg1"/>
                  </a:solidFill>
                  <a:latin typeface="汉仪雅酷黑 55W" panose="020B0504020202020204" pitchFamily="34" charset="-122"/>
                  <a:ea typeface="汉仪雅酷黑 55W" panose="020B0504020202020204" pitchFamily="34" charset="-122"/>
                </a:rPr>
                <a:t>谷歌提出</a:t>
              </a:r>
              <a:r>
                <a:rPr lang="en-US" altLang="zh-CN" sz="1600" dirty="0">
                  <a:solidFill>
                    <a:schemeClr val="bg1"/>
                  </a:solidFill>
                  <a:latin typeface="汉仪雅酷黑 55W" panose="020B0504020202020204" pitchFamily="34" charset="-122"/>
                  <a:ea typeface="汉仪雅酷黑 55W" panose="020B0504020202020204" pitchFamily="34" charset="-122"/>
                </a:rPr>
                <a:t>EfficientNet v2</a:t>
              </a:r>
              <a:r>
                <a:rPr lang="zh-CN" altLang="en-US" sz="1600" dirty="0">
                  <a:solidFill>
                    <a:schemeClr val="bg1"/>
                  </a:solidFill>
                  <a:latin typeface="汉仪雅酷黑 55W" panose="020B0504020202020204" pitchFamily="34" charset="-122"/>
                  <a:ea typeface="汉仪雅酷黑 55W" panose="020B0504020202020204" pitchFamily="34" charset="-122"/>
                </a:rPr>
                <a:t>，实现了更小的模型参数量和更快的训练速度 ，发表在论文</a:t>
              </a:r>
              <a:r>
                <a:rPr lang="en-US" altLang="zh-CN" sz="1600" dirty="0">
                  <a:solidFill>
                    <a:schemeClr val="bg1"/>
                  </a:solidFill>
                  <a:latin typeface="汉仪雅酷黑 55W" panose="020B0504020202020204" pitchFamily="34" charset="-122"/>
                  <a:ea typeface="汉仪雅酷黑 55W" panose="020B0504020202020204" pitchFamily="34" charset="-122"/>
                </a:rPr>
                <a:t>《EfficientNet v2: Smaller Models and Faster Training》</a:t>
              </a:r>
              <a:r>
                <a:rPr lang="zh-CN" altLang="en-US" sz="1600" dirty="0">
                  <a:solidFill>
                    <a:schemeClr val="bg1"/>
                  </a:solidFill>
                  <a:latin typeface="汉仪雅酷黑 55W" panose="020B0504020202020204" pitchFamily="34" charset="-122"/>
                  <a:ea typeface="汉仪雅酷黑 55W" panose="020B0504020202020204" pitchFamily="34" charset="-122"/>
                </a:rPr>
                <a:t>。</a:t>
              </a:r>
            </a:p>
          </p:txBody>
        </p:sp>
      </p:grpSp>
      <p:sp>
        <p:nvSpPr>
          <p:cNvPr id="3" name="文本框 2">
            <a:extLst>
              <a:ext uri="{FF2B5EF4-FFF2-40B4-BE49-F238E27FC236}">
                <a16:creationId xmlns:a16="http://schemas.microsoft.com/office/drawing/2014/main" id="{5CA1732E-2DAA-6B0E-8B92-CB184AB4FE6C}"/>
              </a:ext>
            </a:extLst>
          </p:cNvPr>
          <p:cNvSpPr txBox="1"/>
          <p:nvPr/>
        </p:nvSpPr>
        <p:spPr>
          <a:xfrm>
            <a:off x="4714045" y="985593"/>
            <a:ext cx="1826141" cy="584775"/>
          </a:xfrm>
          <a:prstGeom prst="rect">
            <a:avLst/>
          </a:prstGeom>
          <a:noFill/>
        </p:spPr>
        <p:txBody>
          <a:bodyPr wrap="none" rtlCol="0">
            <a:spAutoFit/>
          </a:bodyPr>
          <a:lstStyle/>
          <a:p>
            <a:r>
              <a:rPr lang="zh-CN" altLang="en-US" sz="3200" dirty="0">
                <a:solidFill>
                  <a:schemeClr val="bg1"/>
                </a:solidFill>
                <a:latin typeface="汉仪雅酷黑简" panose="02010600030101010101" charset="-122"/>
                <a:ea typeface="汉仪雅酷黑简" panose="02010600030101010101" charset="-122"/>
              </a:rPr>
              <a:t>发展历程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388" y="398565"/>
            <a:ext cx="3283512" cy="464820"/>
          </a:xfrm>
        </p:spPr>
        <p:txBody>
          <a:bodyPr>
            <a:normAutofit/>
          </a:bodyPr>
          <a:lstStyle/>
          <a:p>
            <a:r>
              <a:rPr lang="en-US" altLang="zh-CN" sz="24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Efficientnet</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r>
              <a:rPr lang="en-US" altLang="zh-CN"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v1</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a:t>
            </a:r>
            <a:endParaRPr lang="zh-CN" altLang="en-US" dirty="0"/>
          </a:p>
        </p:txBody>
      </p:sp>
      <p:sp>
        <p:nvSpPr>
          <p:cNvPr id="5" name="文本框 4"/>
          <p:cNvSpPr txBox="1"/>
          <p:nvPr/>
        </p:nvSpPr>
        <p:spPr>
          <a:xfrm flipH="1">
            <a:off x="1025525" y="925976"/>
            <a:ext cx="9080500" cy="1612173"/>
          </a:xfrm>
          <a:prstGeom prst="rect">
            <a:avLst/>
          </a:prstGeom>
          <a:noFill/>
        </p:spPr>
        <p:txBody>
          <a:bodyPr wrap="square">
            <a:spAutoFit/>
          </a:bodyPr>
          <a:lstStyle/>
          <a:p>
            <a:pPr>
              <a:lnSpc>
                <a:spcPct val="125000"/>
              </a:lnSpc>
            </a:pPr>
            <a:r>
              <a:rPr lang="zh-CN" altLang="en-US" sz="1600" b="1" dirty="0">
                <a:solidFill>
                  <a:schemeClr val="bg1"/>
                </a:solidFill>
                <a:latin typeface="汉仪雅酷黑 55W" panose="020B0504020202020204" pitchFamily="34" charset="-122"/>
                <a:ea typeface="汉仪雅酷黑 55W" panose="020B0504020202020204" pitchFamily="34" charset="-122"/>
              </a:rPr>
              <a:t>       在</a:t>
            </a:r>
            <a:r>
              <a:rPr lang="en-US" altLang="zh-CN" sz="1600" b="1" dirty="0">
                <a:solidFill>
                  <a:schemeClr val="bg1"/>
                </a:solidFill>
                <a:latin typeface="汉仪雅酷黑 55W" panose="020B0504020202020204" pitchFamily="34" charset="-122"/>
                <a:ea typeface="汉仪雅酷黑 55W" panose="020B0504020202020204" pitchFamily="34" charset="-122"/>
              </a:rPr>
              <a:t>EfficientNet</a:t>
            </a:r>
            <a:r>
              <a:rPr lang="zh-CN" altLang="en-US" sz="1600" b="1" dirty="0">
                <a:solidFill>
                  <a:schemeClr val="bg1"/>
                </a:solidFill>
                <a:latin typeface="汉仪雅酷黑 55W" panose="020B0504020202020204" pitchFamily="34" charset="-122"/>
                <a:ea typeface="汉仪雅酷黑 55W" panose="020B0504020202020204" pitchFamily="34" charset="-122"/>
              </a:rPr>
              <a:t>之前已经有相当多的</a:t>
            </a:r>
            <a:r>
              <a:rPr lang="en-US" altLang="zh-CN" sz="1600" b="1" dirty="0">
                <a:solidFill>
                  <a:schemeClr val="bg1"/>
                </a:solidFill>
                <a:latin typeface="汉仪雅酷黑 55W" panose="020B0504020202020204" pitchFamily="34" charset="-122"/>
                <a:ea typeface="汉仪雅酷黑 55W" panose="020B0504020202020204" pitchFamily="34" charset="-122"/>
              </a:rPr>
              <a:t>CNN</a:t>
            </a:r>
            <a:r>
              <a:rPr lang="zh-CN" altLang="en-US" sz="1600" b="1" dirty="0">
                <a:solidFill>
                  <a:schemeClr val="bg1"/>
                </a:solidFill>
                <a:latin typeface="汉仪雅酷黑 55W" panose="020B0504020202020204" pitchFamily="34" charset="-122"/>
                <a:ea typeface="汉仪雅酷黑 55W" panose="020B0504020202020204" pitchFamily="34" charset="-122"/>
              </a:rPr>
              <a:t>工作通过增加网络的</a:t>
            </a:r>
            <a:r>
              <a:rPr lang="zh-CN" altLang="en-US" sz="1600" b="1" dirty="0">
                <a:highlight>
                  <a:srgbClr val="FFFF00"/>
                </a:highlight>
                <a:latin typeface="汉仪雅酷黑 55W" panose="020B0504020202020204" pitchFamily="34" charset="-122"/>
                <a:ea typeface="汉仪雅酷黑 55W" panose="020B0504020202020204" pitchFamily="34" charset="-122"/>
              </a:rPr>
              <a:t>深度、宽度、分辨率</a:t>
            </a:r>
            <a:r>
              <a:rPr lang="zh-CN" altLang="en-US" sz="1600" b="1" dirty="0">
                <a:solidFill>
                  <a:schemeClr val="bg1"/>
                </a:solidFill>
                <a:latin typeface="汉仪雅酷黑 55W" panose="020B0504020202020204" pitchFamily="34" charset="-122"/>
                <a:ea typeface="汉仪雅酷黑 55W" panose="020B0504020202020204" pitchFamily="34" charset="-122"/>
              </a:rPr>
              <a:t>来提升模型性能，尽管可以任意的缩放二维或者三维，但任意的缩放都需要复杂的手工调整，并且常常产生更差的精度和效率。</a:t>
            </a:r>
          </a:p>
          <a:p>
            <a:pPr>
              <a:lnSpc>
                <a:spcPct val="125000"/>
              </a:lnSpc>
            </a:pPr>
            <a:r>
              <a:rPr lang="zh-CN" altLang="en-US" sz="1600" b="1" dirty="0">
                <a:solidFill>
                  <a:schemeClr val="bg1"/>
                </a:solidFill>
                <a:latin typeface="汉仪雅酷黑 55W" panose="020B0504020202020204" pitchFamily="34" charset="-122"/>
                <a:ea typeface="汉仪雅酷黑 55W" panose="020B0504020202020204" pitchFamily="34" charset="-122"/>
              </a:rPr>
              <a:t>      要想通过公式化的方法缩放</a:t>
            </a:r>
            <a:r>
              <a:rPr lang="en-US" altLang="zh-CN" sz="1600" b="1" dirty="0">
                <a:solidFill>
                  <a:schemeClr val="bg1"/>
                </a:solidFill>
                <a:latin typeface="汉仪雅酷黑 55W" panose="020B0504020202020204" pitchFamily="34" charset="-122"/>
                <a:ea typeface="汉仪雅酷黑 55W" panose="020B0504020202020204" pitchFamily="34" charset="-122"/>
              </a:rPr>
              <a:t>CNN</a:t>
            </a:r>
            <a:r>
              <a:rPr lang="zh-CN" altLang="en-US" sz="1600" b="1" dirty="0">
                <a:solidFill>
                  <a:schemeClr val="bg1"/>
                </a:solidFill>
                <a:latin typeface="汉仪雅酷黑 55W" panose="020B0504020202020204" pitchFamily="34" charset="-122"/>
                <a:ea typeface="汉仪雅酷黑 55W" panose="020B0504020202020204" pitchFamily="34" charset="-122"/>
              </a:rPr>
              <a:t>的同时实现更高的精度和效率，就必须平衡网络宽度</a:t>
            </a:r>
            <a:r>
              <a:rPr lang="en-US" altLang="zh-CN" sz="1600" b="1" dirty="0">
                <a:solidFill>
                  <a:schemeClr val="bg1"/>
                </a:solidFill>
                <a:latin typeface="汉仪雅酷黑 55W" panose="020B0504020202020204" pitchFamily="34" charset="-122"/>
                <a:ea typeface="汉仪雅酷黑 55W" panose="020B0504020202020204" pitchFamily="34" charset="-122"/>
              </a:rPr>
              <a:t>/</a:t>
            </a:r>
            <a:r>
              <a:rPr lang="zh-CN" altLang="en-US" sz="1600" b="1" dirty="0">
                <a:solidFill>
                  <a:schemeClr val="bg1"/>
                </a:solidFill>
                <a:latin typeface="汉仪雅酷黑 55W" panose="020B0504020202020204" pitchFamily="34" charset="-122"/>
                <a:ea typeface="汉仪雅酷黑 55W" panose="020B0504020202020204" pitchFamily="34" charset="-122"/>
              </a:rPr>
              <a:t>深度</a:t>
            </a:r>
            <a:r>
              <a:rPr lang="en-US" altLang="zh-CN" sz="1600" b="1" dirty="0">
                <a:solidFill>
                  <a:schemeClr val="bg1"/>
                </a:solidFill>
                <a:latin typeface="汉仪雅酷黑 55W" panose="020B0504020202020204" pitchFamily="34" charset="-122"/>
                <a:ea typeface="汉仪雅酷黑 55W" panose="020B0504020202020204" pitchFamily="34" charset="-122"/>
              </a:rPr>
              <a:t>/</a:t>
            </a:r>
            <a:r>
              <a:rPr lang="zh-CN" altLang="en-US" sz="1600" b="1" dirty="0">
                <a:solidFill>
                  <a:schemeClr val="bg1"/>
                </a:solidFill>
                <a:latin typeface="汉仪雅酷黑 55W" panose="020B0504020202020204" pitchFamily="34" charset="-122"/>
                <a:ea typeface="汉仪雅酷黑 55W" panose="020B0504020202020204" pitchFamily="34" charset="-122"/>
              </a:rPr>
              <a:t>分辨率的所有维度，并且可以通过简单的</a:t>
            </a:r>
            <a:r>
              <a:rPr lang="zh-CN" altLang="en-US" sz="1600" b="1" dirty="0">
                <a:highlight>
                  <a:srgbClr val="FFFF00"/>
                </a:highlight>
                <a:latin typeface="汉仪雅酷黑 55W" panose="020B0504020202020204" pitchFamily="34" charset="-122"/>
                <a:ea typeface="汉仪雅酷黑 55W" panose="020B0504020202020204" pitchFamily="34" charset="-122"/>
              </a:rPr>
              <a:t>按比例缩放每个维度</a:t>
            </a:r>
            <a:r>
              <a:rPr lang="zh-CN" altLang="en-US" sz="1600" b="1" dirty="0">
                <a:solidFill>
                  <a:schemeClr val="bg1"/>
                </a:solidFill>
                <a:latin typeface="汉仪雅酷黑 55W" panose="020B0504020202020204" pitchFamily="34" charset="-122"/>
                <a:ea typeface="汉仪雅酷黑 55W" panose="020B0504020202020204" pitchFamily="34" charset="-122"/>
              </a:rPr>
              <a:t>来实现这种平衡。</a:t>
            </a:r>
          </a:p>
        </p:txBody>
      </p:sp>
      <p:sp>
        <p:nvSpPr>
          <p:cNvPr id="3" name="文本框 2">
            <a:extLst>
              <a:ext uri="{FF2B5EF4-FFF2-40B4-BE49-F238E27FC236}">
                <a16:creationId xmlns:a16="http://schemas.microsoft.com/office/drawing/2014/main" id="{8BB6D353-689E-AEB8-0A31-10C0E56B3321}"/>
              </a:ext>
            </a:extLst>
          </p:cNvPr>
          <p:cNvSpPr txBox="1"/>
          <p:nvPr/>
        </p:nvSpPr>
        <p:spPr>
          <a:xfrm>
            <a:off x="615388" y="5729187"/>
            <a:ext cx="10682140" cy="646331"/>
          </a:xfrm>
          <a:prstGeom prst="rect">
            <a:avLst/>
          </a:prstGeom>
          <a:noFill/>
        </p:spPr>
        <p:txBody>
          <a:bodyPr wrap="square" rtlCol="0">
            <a:spAutoFit/>
          </a:bodyPr>
          <a:lstStyle/>
          <a:p>
            <a:r>
              <a:rPr lang="zh-CN" altLang="en-US" sz="1800" b="1" dirty="0">
                <a:solidFill>
                  <a:schemeClr val="bg1"/>
                </a:solidFill>
                <a:latin typeface="汉仪雅酷黑 55W" panose="020B0504020202020204" pitchFamily="34" charset="-122"/>
                <a:ea typeface="汉仪雅酷黑 55W" panose="020B0504020202020204" pitchFamily="34" charset="-122"/>
              </a:rPr>
              <a:t>为减少搜索空间并节约计算资源，</a:t>
            </a:r>
            <a:r>
              <a:rPr lang="zh-CN" altLang="en-US" sz="1800" b="1" dirty="0">
                <a:highlight>
                  <a:srgbClr val="FFFF00"/>
                </a:highlight>
                <a:latin typeface="汉仪雅酷黑 55W" panose="020B0504020202020204" pitchFamily="34" charset="-122"/>
                <a:ea typeface="汉仪雅酷黑 55W" panose="020B0504020202020204" pitchFamily="34" charset="-122"/>
              </a:rPr>
              <a:t>需要在固定卷积算子且限制所有网络层必须以恒定的比例均匀缩放网络的前提下</a:t>
            </a:r>
            <a:r>
              <a:rPr lang="zh-CN" altLang="en-US" sz="1800" b="1" dirty="0">
                <a:solidFill>
                  <a:schemeClr val="bg1"/>
                </a:solidFill>
                <a:latin typeface="汉仪雅酷黑 55W" panose="020B0504020202020204" pitchFamily="34" charset="-122"/>
                <a:ea typeface="汉仪雅酷黑 55W" panose="020B0504020202020204" pitchFamily="34" charset="-122"/>
              </a:rPr>
              <a:t>，找到使网络最优的深度</a:t>
            </a:r>
            <a:r>
              <a:rPr lang="en-US" altLang="zh-CN" sz="1800" b="1" dirty="0">
                <a:solidFill>
                  <a:schemeClr val="bg1"/>
                </a:solidFill>
                <a:latin typeface="汉仪雅酷黑 55W" panose="020B0504020202020204" pitchFamily="34" charset="-122"/>
                <a:ea typeface="汉仪雅酷黑 55W" panose="020B0504020202020204" pitchFamily="34" charset="-122"/>
              </a:rPr>
              <a:t>d</a:t>
            </a:r>
            <a:r>
              <a:rPr lang="zh-CN" altLang="en-US" sz="1800" b="1" dirty="0">
                <a:solidFill>
                  <a:schemeClr val="bg1"/>
                </a:solidFill>
                <a:latin typeface="汉仪雅酷黑 55W" panose="020B0504020202020204" pitchFamily="34" charset="-122"/>
                <a:ea typeface="汉仪雅酷黑 55W" panose="020B0504020202020204" pitchFamily="34" charset="-122"/>
              </a:rPr>
              <a:t>、宽度</a:t>
            </a:r>
            <a:r>
              <a:rPr lang="en-US" altLang="zh-CN" sz="1800" b="1" dirty="0">
                <a:solidFill>
                  <a:schemeClr val="bg1"/>
                </a:solidFill>
                <a:latin typeface="汉仪雅酷黑 55W" panose="020B0504020202020204" pitchFamily="34" charset="-122"/>
                <a:ea typeface="汉仪雅酷黑 55W" panose="020B0504020202020204" pitchFamily="34" charset="-122"/>
              </a:rPr>
              <a:t>w</a:t>
            </a:r>
            <a:r>
              <a:rPr lang="zh-CN" altLang="en-US" sz="1800" b="1" dirty="0">
                <a:solidFill>
                  <a:schemeClr val="bg1"/>
                </a:solidFill>
                <a:latin typeface="汉仪雅酷黑 55W" panose="020B0504020202020204" pitchFamily="34" charset="-122"/>
                <a:ea typeface="汉仪雅酷黑 55W" panose="020B0504020202020204" pitchFamily="34" charset="-122"/>
              </a:rPr>
              <a:t>、分辨率</a:t>
            </a:r>
            <a:r>
              <a:rPr lang="en-US" altLang="zh-CN" sz="1800" b="1" dirty="0">
                <a:solidFill>
                  <a:schemeClr val="bg1"/>
                </a:solidFill>
                <a:latin typeface="汉仪雅酷黑 55W" panose="020B0504020202020204" pitchFamily="34" charset="-122"/>
                <a:ea typeface="汉仪雅酷黑 55W" panose="020B0504020202020204" pitchFamily="34" charset="-122"/>
              </a:rPr>
              <a:t>r</a:t>
            </a:r>
            <a:r>
              <a:rPr lang="zh-CN" altLang="en-US" sz="1800" b="1" dirty="0">
                <a:solidFill>
                  <a:schemeClr val="bg1"/>
                </a:solidFill>
                <a:latin typeface="汉仪雅酷黑 55W" panose="020B0504020202020204" pitchFamily="34" charset="-122"/>
                <a:ea typeface="汉仪雅酷黑 55W" panose="020B0504020202020204" pitchFamily="34" charset="-122"/>
              </a:rPr>
              <a:t>的放缩比来放缩网络从而得到最优网络结构。</a:t>
            </a:r>
          </a:p>
        </p:txBody>
      </p:sp>
      <p:pic>
        <p:nvPicPr>
          <p:cNvPr id="4" name="图片 3">
            <a:extLst>
              <a:ext uri="{FF2B5EF4-FFF2-40B4-BE49-F238E27FC236}">
                <a16:creationId xmlns:a16="http://schemas.microsoft.com/office/drawing/2014/main" id="{F85D5C54-CA8F-D4DB-7B51-2152E9B5755E}"/>
              </a:ext>
            </a:extLst>
          </p:cNvPr>
          <p:cNvPicPr>
            <a:picLocks noChangeAspect="1"/>
          </p:cNvPicPr>
          <p:nvPr/>
        </p:nvPicPr>
        <p:blipFill>
          <a:blip r:embed="rId2"/>
          <a:stretch>
            <a:fillRect/>
          </a:stretch>
        </p:blipFill>
        <p:spPr>
          <a:xfrm>
            <a:off x="1788794" y="2663513"/>
            <a:ext cx="7354331" cy="2940309"/>
          </a:xfrm>
          <a:prstGeom prst="rect">
            <a:avLst/>
          </a:prstGeom>
        </p:spPr>
      </p:pic>
    </p:spTree>
    <p:extLst>
      <p:ext uri="{BB962C8B-B14F-4D97-AF65-F5344CB8AC3E}">
        <p14:creationId xmlns:p14="http://schemas.microsoft.com/office/powerpoint/2010/main" val="3855181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Efficientnet</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endParaRPr lang="zh-CN" altLang="en-US" dirty="0"/>
          </a:p>
        </p:txBody>
      </p:sp>
      <p:sp>
        <p:nvSpPr>
          <p:cNvPr id="3" name="椭圆 2"/>
          <p:cNvSpPr/>
          <p:nvPr/>
        </p:nvSpPr>
        <p:spPr>
          <a:xfrm>
            <a:off x="4358640" y="1691640"/>
            <a:ext cx="3474720" cy="3474720"/>
          </a:xfrm>
          <a:prstGeom prst="ellipse">
            <a:avLst/>
          </a:prstGeom>
          <a:gradFill flip="none" rotWithShape="1">
            <a:gsLst>
              <a:gs pos="1000">
                <a:srgbClr val="6D396D">
                  <a:alpha val="30000"/>
                </a:srgbClr>
              </a:gs>
              <a:gs pos="100000">
                <a:srgbClr val="1E2B7C">
                  <a:lumMod val="96000"/>
                  <a:alpha val="72000"/>
                </a:srgbClr>
              </a:gs>
            </a:gsLst>
            <a:lin ang="2700000" scaled="1"/>
            <a:tileRect/>
          </a:gradFill>
          <a:ln>
            <a:solidFill>
              <a:srgbClr val="E2E9F0">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汉仪雅酷黑 55W" panose="020B0504020202020204" pitchFamily="34" charset="-122"/>
              <a:ea typeface="汉仪雅酷黑 55W" panose="020B0504020202020204" pitchFamily="34" charset="-122"/>
            </a:endParaRPr>
          </a:p>
        </p:txBody>
      </p:sp>
      <p:grpSp>
        <p:nvGrpSpPr>
          <p:cNvPr id="14" name="组合 13"/>
          <p:cNvGrpSpPr/>
          <p:nvPr/>
        </p:nvGrpSpPr>
        <p:grpSpPr>
          <a:xfrm>
            <a:off x="4866640" y="2199640"/>
            <a:ext cx="2458720" cy="2458720"/>
            <a:chOff x="4866640" y="2199640"/>
            <a:chExt cx="2458720" cy="2458720"/>
          </a:xfrm>
        </p:grpSpPr>
        <p:sp>
          <p:nvSpPr>
            <p:cNvPr id="4" name="椭圆 3"/>
            <p:cNvSpPr/>
            <p:nvPr/>
          </p:nvSpPr>
          <p:spPr>
            <a:xfrm>
              <a:off x="4866640" y="2199640"/>
              <a:ext cx="2458720" cy="2458720"/>
            </a:xfrm>
            <a:prstGeom prst="ellipse">
              <a:avLst/>
            </a:prstGeom>
            <a:gradFill flip="none" rotWithShape="1">
              <a:gsLst>
                <a:gs pos="1000">
                  <a:srgbClr val="6D396D">
                    <a:alpha val="30000"/>
                  </a:srgbClr>
                </a:gs>
                <a:gs pos="100000">
                  <a:srgbClr val="1E2B7C">
                    <a:lumMod val="96000"/>
                    <a:alpha val="72000"/>
                  </a:srgbClr>
                </a:gs>
              </a:gsLst>
              <a:lin ang="2700000" scaled="1"/>
              <a:tileRect/>
            </a:gradFill>
            <a:ln>
              <a:solidFill>
                <a:srgbClr val="E2E9F0">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汉仪雅酷黑 55W" panose="020B0504020202020204" pitchFamily="34" charset="-122"/>
                <a:ea typeface="汉仪雅酷黑 55W" panose="020B0504020202020204" pitchFamily="34" charset="-122"/>
              </a:endParaRPr>
            </a:p>
          </p:txBody>
        </p:sp>
        <p:pic>
          <p:nvPicPr>
            <p:cNvPr id="11" name="图片 10"/>
            <p:cNvPicPr>
              <a:picLocks noChangeAspect="1"/>
            </p:cNvPicPr>
            <p:nvPr/>
          </p:nvPicPr>
          <p:blipFill>
            <a:blip r:embed="rId2" cstate="screen"/>
            <a:srcRect/>
            <a:stretch>
              <a:fillRect/>
            </a:stretch>
          </p:blipFill>
          <p:spPr>
            <a:xfrm>
              <a:off x="4866640" y="2199640"/>
              <a:ext cx="2458720" cy="2458720"/>
            </a:xfrm>
            <a:custGeom>
              <a:avLst/>
              <a:gdLst>
                <a:gd name="connsiteX0" fmla="*/ 1229360 w 2458720"/>
                <a:gd name="connsiteY0" fmla="*/ 0 h 2458720"/>
                <a:gd name="connsiteX1" fmla="*/ 2458720 w 2458720"/>
                <a:gd name="connsiteY1" fmla="*/ 1229360 h 2458720"/>
                <a:gd name="connsiteX2" fmla="*/ 1229360 w 2458720"/>
                <a:gd name="connsiteY2" fmla="*/ 2458720 h 2458720"/>
                <a:gd name="connsiteX3" fmla="*/ 0 w 2458720"/>
                <a:gd name="connsiteY3" fmla="*/ 1229360 h 2458720"/>
                <a:gd name="connsiteX4" fmla="*/ 1229360 w 2458720"/>
                <a:gd name="connsiteY4" fmla="*/ 0 h 245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720" h="2458720">
                  <a:moveTo>
                    <a:pt x="1229360" y="0"/>
                  </a:moveTo>
                  <a:cubicBezTo>
                    <a:pt x="1908317" y="0"/>
                    <a:pt x="2458720" y="550403"/>
                    <a:pt x="2458720" y="1229360"/>
                  </a:cubicBezTo>
                  <a:cubicBezTo>
                    <a:pt x="2458720" y="1908317"/>
                    <a:pt x="1908317" y="2458720"/>
                    <a:pt x="1229360" y="2458720"/>
                  </a:cubicBezTo>
                  <a:cubicBezTo>
                    <a:pt x="550403" y="2458720"/>
                    <a:pt x="0" y="1908317"/>
                    <a:pt x="0" y="1229360"/>
                  </a:cubicBezTo>
                  <a:cubicBezTo>
                    <a:pt x="0" y="550403"/>
                    <a:pt x="550403" y="0"/>
                    <a:pt x="1229360" y="0"/>
                  </a:cubicBezTo>
                  <a:close/>
                </a:path>
              </a:pathLst>
            </a:custGeom>
          </p:spPr>
        </p:pic>
        <p:sp>
          <p:nvSpPr>
            <p:cNvPr id="12" name="椭圆 11"/>
            <p:cNvSpPr/>
            <p:nvPr/>
          </p:nvSpPr>
          <p:spPr>
            <a:xfrm>
              <a:off x="4866640" y="2199640"/>
              <a:ext cx="2458720" cy="2458720"/>
            </a:xfrm>
            <a:prstGeom prst="ellipse">
              <a:avLst/>
            </a:prstGeom>
            <a:gradFill flip="none" rotWithShape="1">
              <a:gsLst>
                <a:gs pos="1000">
                  <a:srgbClr val="6D396D">
                    <a:alpha val="30000"/>
                  </a:srgbClr>
                </a:gs>
                <a:gs pos="100000">
                  <a:srgbClr val="1E2B7C">
                    <a:lumMod val="96000"/>
                    <a:alpha val="72000"/>
                  </a:srgbClr>
                </a:gs>
              </a:gsLst>
              <a:lin ang="2700000" scaled="1"/>
              <a:tileRect/>
            </a:gradFill>
            <a:ln>
              <a:solidFill>
                <a:srgbClr val="E2E9F0">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汉仪雅酷黑 55W" panose="020B0504020202020204" pitchFamily="34" charset="-122"/>
                <a:ea typeface="汉仪雅酷黑 55W" panose="020B0504020202020204" pitchFamily="34" charset="-122"/>
              </a:endParaRPr>
            </a:p>
          </p:txBody>
        </p:sp>
      </p:grpSp>
      <p:grpSp>
        <p:nvGrpSpPr>
          <p:cNvPr id="17" name="组合 16"/>
          <p:cNvGrpSpPr/>
          <p:nvPr/>
        </p:nvGrpSpPr>
        <p:grpSpPr>
          <a:xfrm>
            <a:off x="1204537" y="1270000"/>
            <a:ext cx="3611303" cy="2565604"/>
            <a:chOff x="1204537" y="1270000"/>
            <a:chExt cx="3611303" cy="2565604"/>
          </a:xfrm>
        </p:grpSpPr>
        <p:sp>
          <p:nvSpPr>
            <p:cNvPr id="7" name="任意多边形: 形状 6"/>
            <p:cNvSpPr/>
            <p:nvPr/>
          </p:nvSpPr>
          <p:spPr>
            <a:xfrm>
              <a:off x="1300480" y="1757680"/>
              <a:ext cx="3515360" cy="487680"/>
            </a:xfrm>
            <a:custGeom>
              <a:avLst/>
              <a:gdLst>
                <a:gd name="connsiteX0" fmla="*/ 3515360 w 3515360"/>
                <a:gd name="connsiteY0" fmla="*/ 487680 h 487680"/>
                <a:gd name="connsiteX1" fmla="*/ 3027680 w 3515360"/>
                <a:gd name="connsiteY1" fmla="*/ 0 h 487680"/>
                <a:gd name="connsiteX2" fmla="*/ 0 w 3515360"/>
                <a:gd name="connsiteY2" fmla="*/ 0 h 487680"/>
              </a:gdLst>
              <a:ahLst/>
              <a:cxnLst>
                <a:cxn ang="0">
                  <a:pos x="connsiteX0" y="connsiteY0"/>
                </a:cxn>
                <a:cxn ang="0">
                  <a:pos x="connsiteX1" y="connsiteY1"/>
                </a:cxn>
                <a:cxn ang="0">
                  <a:pos x="connsiteX2" y="connsiteY2"/>
                </a:cxn>
              </a:cxnLst>
              <a:rect l="l" t="t" r="r" b="b"/>
              <a:pathLst>
                <a:path w="3515360" h="487680">
                  <a:moveTo>
                    <a:pt x="3515360" y="487680"/>
                  </a:moveTo>
                  <a:lnTo>
                    <a:pt x="3027680" y="0"/>
                  </a:lnTo>
                  <a:lnTo>
                    <a:pt x="0" y="0"/>
                  </a:lnTo>
                </a:path>
              </a:pathLst>
            </a:custGeom>
            <a:noFill/>
            <a:ln>
              <a:solidFill>
                <a:schemeClr val="bg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1300480" y="1270000"/>
              <a:ext cx="1605280" cy="391160"/>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汉仪雅酷黑 55W" panose="020B0504020202020204" pitchFamily="34" charset="-122"/>
                  <a:ea typeface="汉仪雅酷黑 55W" panose="020B0504020202020204" pitchFamily="34" charset="-122"/>
                </a:rPr>
                <a:t>复合缩放方法</a:t>
              </a:r>
            </a:p>
          </p:txBody>
        </p:sp>
        <p:sp>
          <p:nvSpPr>
            <p:cNvPr id="16" name="文本框 15"/>
            <p:cNvSpPr txBox="1"/>
            <p:nvPr/>
          </p:nvSpPr>
          <p:spPr>
            <a:xfrm>
              <a:off x="1204537" y="1874874"/>
              <a:ext cx="3058160" cy="1960730"/>
            </a:xfrm>
            <a:prstGeom prst="rect">
              <a:avLst/>
            </a:prstGeom>
            <a:noFill/>
          </p:spPr>
          <p:txBody>
            <a:bodyPr wrap="square">
              <a:spAutoFit/>
            </a:bodyPr>
            <a:lstStyle/>
            <a:p>
              <a:pPr>
                <a:lnSpc>
                  <a:spcPct val="125000"/>
                </a:lnSpc>
              </a:pPr>
              <a:r>
                <a:rPr lang="en-US" altLang="zh-CN" sz="1400" dirty="0">
                  <a:solidFill>
                    <a:schemeClr val="bg1"/>
                  </a:solidFill>
                  <a:latin typeface="汉仪雅酷黑 55W" panose="020B0504020202020204" pitchFamily="34" charset="-122"/>
                  <a:ea typeface="汉仪雅酷黑 55W" panose="020B0504020202020204" pitchFamily="34" charset="-122"/>
                </a:rPr>
                <a:t>EfficientNet </a:t>
              </a:r>
              <a:r>
                <a:rPr lang="zh-CN" altLang="en-US" sz="1400" dirty="0">
                  <a:solidFill>
                    <a:schemeClr val="bg1"/>
                  </a:solidFill>
                  <a:latin typeface="汉仪雅酷黑 55W" panose="020B0504020202020204" pitchFamily="34" charset="-122"/>
                  <a:ea typeface="汉仪雅酷黑 55W" panose="020B0504020202020204" pitchFamily="34" charset="-122"/>
                </a:rPr>
                <a:t>使用了一种称为复合缩放方法的策略，即同时缩放网络的深度、宽度和分辨率，以获得最佳的性能增益。通过在不同维度上进行缩放，使得模型能够在保持相对较少的参数量和计算成本的情况下获得更好的性能。</a:t>
              </a:r>
            </a:p>
          </p:txBody>
        </p:sp>
      </p:grpSp>
      <p:grpSp>
        <p:nvGrpSpPr>
          <p:cNvPr id="18" name="组合 17"/>
          <p:cNvGrpSpPr/>
          <p:nvPr/>
        </p:nvGrpSpPr>
        <p:grpSpPr>
          <a:xfrm flipH="1">
            <a:off x="7376160" y="1270000"/>
            <a:ext cx="4117339" cy="2026995"/>
            <a:chOff x="698501" y="1270000"/>
            <a:chExt cx="4117339" cy="2026995"/>
          </a:xfrm>
        </p:grpSpPr>
        <p:sp>
          <p:nvSpPr>
            <p:cNvPr id="19" name="任意多边形: 形状 18"/>
            <p:cNvSpPr/>
            <p:nvPr/>
          </p:nvSpPr>
          <p:spPr>
            <a:xfrm>
              <a:off x="1300480" y="1757680"/>
              <a:ext cx="3515360" cy="487680"/>
            </a:xfrm>
            <a:custGeom>
              <a:avLst/>
              <a:gdLst>
                <a:gd name="connsiteX0" fmla="*/ 3515360 w 3515360"/>
                <a:gd name="connsiteY0" fmla="*/ 487680 h 487680"/>
                <a:gd name="connsiteX1" fmla="*/ 3027680 w 3515360"/>
                <a:gd name="connsiteY1" fmla="*/ 0 h 487680"/>
                <a:gd name="connsiteX2" fmla="*/ 0 w 3515360"/>
                <a:gd name="connsiteY2" fmla="*/ 0 h 487680"/>
              </a:gdLst>
              <a:ahLst/>
              <a:cxnLst>
                <a:cxn ang="0">
                  <a:pos x="connsiteX0" y="connsiteY0"/>
                </a:cxn>
                <a:cxn ang="0">
                  <a:pos x="connsiteX1" y="connsiteY1"/>
                </a:cxn>
                <a:cxn ang="0">
                  <a:pos x="connsiteX2" y="connsiteY2"/>
                </a:cxn>
              </a:cxnLst>
              <a:rect l="l" t="t" r="r" b="b"/>
              <a:pathLst>
                <a:path w="3515360" h="487680">
                  <a:moveTo>
                    <a:pt x="3515360" y="487680"/>
                  </a:moveTo>
                  <a:lnTo>
                    <a:pt x="3027680" y="0"/>
                  </a:lnTo>
                  <a:lnTo>
                    <a:pt x="0" y="0"/>
                  </a:lnTo>
                </a:path>
              </a:pathLst>
            </a:custGeom>
            <a:noFill/>
            <a:ln>
              <a:solidFill>
                <a:schemeClr val="bg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nvSpPr>
          <p:spPr>
            <a:xfrm>
              <a:off x="901700" y="1270000"/>
              <a:ext cx="2387600" cy="391160"/>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汉仪雅酷黑 55W" panose="020B0504020202020204" pitchFamily="34" charset="-122"/>
                  <a:ea typeface="汉仪雅酷黑 55W" panose="020B0504020202020204" pitchFamily="34" charset="-122"/>
                </a:rPr>
                <a:t>深度和宽度的均衡缩放</a:t>
              </a:r>
            </a:p>
          </p:txBody>
        </p:sp>
        <p:sp>
          <p:nvSpPr>
            <p:cNvPr id="21" name="文本框 20"/>
            <p:cNvSpPr txBox="1"/>
            <p:nvPr/>
          </p:nvSpPr>
          <p:spPr>
            <a:xfrm>
              <a:off x="698501" y="1874874"/>
              <a:ext cx="3406141" cy="1422121"/>
            </a:xfrm>
            <a:prstGeom prst="rect">
              <a:avLst/>
            </a:prstGeom>
            <a:noFill/>
          </p:spPr>
          <p:txBody>
            <a:bodyPr wrap="square">
              <a:spAutoFit/>
            </a:bodyPr>
            <a:lstStyle/>
            <a:p>
              <a:pPr>
                <a:lnSpc>
                  <a:spcPct val="125000"/>
                </a:lnSpc>
              </a:pPr>
              <a:r>
                <a:rPr lang="en-US" altLang="zh-CN" sz="1400" dirty="0">
                  <a:solidFill>
                    <a:schemeClr val="bg1"/>
                  </a:solidFill>
                  <a:latin typeface="汉仪雅酷黑 55W" panose="020B0504020202020204" pitchFamily="34" charset="-122"/>
                  <a:ea typeface="汉仪雅酷黑 55W" panose="020B0504020202020204" pitchFamily="34" charset="-122"/>
                </a:rPr>
                <a:t>EfficientNet </a:t>
              </a:r>
              <a:r>
                <a:rPr lang="zh-CN" altLang="en-US" sz="1400" dirty="0">
                  <a:solidFill>
                    <a:schemeClr val="bg1"/>
                  </a:solidFill>
                  <a:latin typeface="汉仪雅酷黑 55W" panose="020B0504020202020204" pitchFamily="34" charset="-122"/>
                  <a:ea typeface="汉仪雅酷黑 55W" panose="020B0504020202020204" pitchFamily="34" charset="-122"/>
                </a:rPr>
                <a:t>通过同时调整网络的深度和宽度，使得模型在保持模型复杂度适度的情况下能够达到更好的性能。这种深度和宽度的均衡缩放可以使得模型更加灵活，并且能够适应不同的应用场景和计算资源。</a:t>
              </a:r>
            </a:p>
          </p:txBody>
        </p:sp>
      </p:grpSp>
      <p:grpSp>
        <p:nvGrpSpPr>
          <p:cNvPr id="24" name="组合 23"/>
          <p:cNvGrpSpPr/>
          <p:nvPr/>
        </p:nvGrpSpPr>
        <p:grpSpPr>
          <a:xfrm>
            <a:off x="1174056" y="4004683"/>
            <a:ext cx="3692584" cy="2019918"/>
            <a:chOff x="1489593" y="2091736"/>
            <a:chExt cx="3692584" cy="2019918"/>
          </a:xfrm>
        </p:grpSpPr>
        <p:sp>
          <p:nvSpPr>
            <p:cNvPr id="25" name="任意多边形: 形状 24"/>
            <p:cNvSpPr/>
            <p:nvPr/>
          </p:nvSpPr>
          <p:spPr>
            <a:xfrm flipV="1">
              <a:off x="1585537" y="2143685"/>
              <a:ext cx="3185160" cy="487680"/>
            </a:xfrm>
            <a:custGeom>
              <a:avLst/>
              <a:gdLst>
                <a:gd name="connsiteX0" fmla="*/ 3515360 w 3515360"/>
                <a:gd name="connsiteY0" fmla="*/ 487680 h 487680"/>
                <a:gd name="connsiteX1" fmla="*/ 3027680 w 3515360"/>
                <a:gd name="connsiteY1" fmla="*/ 0 h 487680"/>
                <a:gd name="connsiteX2" fmla="*/ 0 w 3515360"/>
                <a:gd name="connsiteY2" fmla="*/ 0 h 487680"/>
              </a:gdLst>
              <a:ahLst/>
              <a:cxnLst>
                <a:cxn ang="0">
                  <a:pos x="connsiteX0" y="connsiteY0"/>
                </a:cxn>
                <a:cxn ang="0">
                  <a:pos x="connsiteX1" y="connsiteY1"/>
                </a:cxn>
                <a:cxn ang="0">
                  <a:pos x="connsiteX2" y="connsiteY2"/>
                </a:cxn>
              </a:cxnLst>
              <a:rect l="l" t="t" r="r" b="b"/>
              <a:pathLst>
                <a:path w="3515360" h="487680">
                  <a:moveTo>
                    <a:pt x="3515360" y="487680"/>
                  </a:moveTo>
                  <a:lnTo>
                    <a:pt x="3027680" y="0"/>
                  </a:lnTo>
                  <a:lnTo>
                    <a:pt x="0" y="0"/>
                  </a:lnTo>
                </a:path>
              </a:pathLst>
            </a:custGeom>
            <a:noFill/>
            <a:ln>
              <a:solidFill>
                <a:schemeClr val="bg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1585537" y="2091736"/>
              <a:ext cx="1889760" cy="391160"/>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汉仪雅酷黑 55W" panose="020B0504020202020204" pitchFamily="34" charset="-122"/>
                  <a:ea typeface="汉仪雅酷黑 55W" panose="020B0504020202020204" pitchFamily="34" charset="-122"/>
                </a:rPr>
                <a:t>网络结构搜索</a:t>
              </a:r>
            </a:p>
          </p:txBody>
        </p:sp>
        <p:sp>
          <p:nvSpPr>
            <p:cNvPr id="27" name="文本框 26"/>
            <p:cNvSpPr txBox="1"/>
            <p:nvPr/>
          </p:nvSpPr>
          <p:spPr>
            <a:xfrm>
              <a:off x="1489593" y="2689533"/>
              <a:ext cx="3692584" cy="1422121"/>
            </a:xfrm>
            <a:prstGeom prst="rect">
              <a:avLst/>
            </a:prstGeom>
            <a:noFill/>
          </p:spPr>
          <p:txBody>
            <a:bodyPr wrap="square">
              <a:spAutoFit/>
            </a:bodyPr>
            <a:lstStyle/>
            <a:p>
              <a:pPr>
                <a:lnSpc>
                  <a:spcPct val="125000"/>
                </a:lnSpc>
              </a:pPr>
              <a:r>
                <a:rPr lang="en-US" altLang="zh-CN" sz="1400" dirty="0">
                  <a:solidFill>
                    <a:schemeClr val="bg1"/>
                  </a:solidFill>
                  <a:latin typeface="汉仪雅酷黑 55W" panose="020B0504020202020204" pitchFamily="34" charset="-122"/>
                  <a:ea typeface="汉仪雅酷黑 55W" panose="020B0504020202020204" pitchFamily="34" charset="-122"/>
                </a:rPr>
                <a:t>EfficientNet </a:t>
              </a:r>
              <a:r>
                <a:rPr lang="zh-CN" altLang="en-US" sz="1400" dirty="0">
                  <a:solidFill>
                    <a:schemeClr val="bg1"/>
                  </a:solidFill>
                  <a:latin typeface="汉仪雅酷黑 55W" panose="020B0504020202020204" pitchFamily="34" charset="-122"/>
                  <a:ea typeface="汉仪雅酷黑 55W" panose="020B0504020202020204" pitchFamily="34" charset="-122"/>
                </a:rPr>
                <a:t>使用了先进的网络结构搜索方法，以自动搜索出最优的网络结构。通过这种网络结构搜索方法，</a:t>
              </a:r>
              <a:r>
                <a:rPr lang="en-US" altLang="zh-CN" sz="1400" dirty="0">
                  <a:solidFill>
                    <a:schemeClr val="bg1"/>
                  </a:solidFill>
                  <a:latin typeface="汉仪雅酷黑 55W" panose="020B0504020202020204" pitchFamily="34" charset="-122"/>
                  <a:ea typeface="汉仪雅酷黑 55W" panose="020B0504020202020204" pitchFamily="34" charset="-122"/>
                </a:rPr>
                <a:t>EfficientNet </a:t>
              </a:r>
              <a:r>
                <a:rPr lang="zh-CN" altLang="en-US" sz="1400" dirty="0">
                  <a:solidFill>
                    <a:schemeClr val="bg1"/>
                  </a:solidFill>
                  <a:latin typeface="汉仪雅酷黑 55W" panose="020B0504020202020204" pitchFamily="34" charset="-122"/>
                  <a:ea typeface="汉仪雅酷黑 55W" panose="020B0504020202020204" pitchFamily="34" charset="-122"/>
                </a:rPr>
                <a:t>能够找到在给定资源约束下性能最优的模型结构，从而进一步提高模型的性能和效率。”</a:t>
              </a:r>
            </a:p>
          </p:txBody>
        </p:sp>
      </p:grpSp>
      <p:grpSp>
        <p:nvGrpSpPr>
          <p:cNvPr id="28" name="组合 27"/>
          <p:cNvGrpSpPr/>
          <p:nvPr/>
        </p:nvGrpSpPr>
        <p:grpSpPr>
          <a:xfrm flipH="1">
            <a:off x="7502582" y="4004683"/>
            <a:ext cx="3787717" cy="2019918"/>
            <a:chOff x="1217237" y="2091736"/>
            <a:chExt cx="3787717" cy="2019918"/>
          </a:xfrm>
        </p:grpSpPr>
        <p:sp>
          <p:nvSpPr>
            <p:cNvPr id="29" name="任意多边形: 形状 28"/>
            <p:cNvSpPr/>
            <p:nvPr/>
          </p:nvSpPr>
          <p:spPr>
            <a:xfrm flipV="1">
              <a:off x="1585537" y="2143685"/>
              <a:ext cx="3185160" cy="487680"/>
            </a:xfrm>
            <a:custGeom>
              <a:avLst/>
              <a:gdLst>
                <a:gd name="connsiteX0" fmla="*/ 3515360 w 3515360"/>
                <a:gd name="connsiteY0" fmla="*/ 487680 h 487680"/>
                <a:gd name="connsiteX1" fmla="*/ 3027680 w 3515360"/>
                <a:gd name="connsiteY1" fmla="*/ 0 h 487680"/>
                <a:gd name="connsiteX2" fmla="*/ 0 w 3515360"/>
                <a:gd name="connsiteY2" fmla="*/ 0 h 487680"/>
              </a:gdLst>
              <a:ahLst/>
              <a:cxnLst>
                <a:cxn ang="0">
                  <a:pos x="connsiteX0" y="connsiteY0"/>
                </a:cxn>
                <a:cxn ang="0">
                  <a:pos x="connsiteX1" y="connsiteY1"/>
                </a:cxn>
                <a:cxn ang="0">
                  <a:pos x="connsiteX2" y="connsiteY2"/>
                </a:cxn>
              </a:cxnLst>
              <a:rect l="l" t="t" r="r" b="b"/>
              <a:pathLst>
                <a:path w="3515360" h="487680">
                  <a:moveTo>
                    <a:pt x="3515360" y="487680"/>
                  </a:moveTo>
                  <a:lnTo>
                    <a:pt x="3027680" y="0"/>
                  </a:lnTo>
                  <a:lnTo>
                    <a:pt x="0" y="0"/>
                  </a:lnTo>
                </a:path>
              </a:pathLst>
            </a:custGeom>
            <a:noFill/>
            <a:ln>
              <a:solidFill>
                <a:schemeClr val="bg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a:off x="1585537" y="2091736"/>
              <a:ext cx="2209799" cy="391160"/>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汉仪雅酷黑 55W" panose="020B0504020202020204" pitchFamily="34" charset="-122"/>
                  <a:ea typeface="汉仪雅酷黑 55W" panose="020B0504020202020204" pitchFamily="34" charset="-122"/>
                </a:rPr>
                <a:t>高效的模型设计策略</a:t>
              </a:r>
            </a:p>
          </p:txBody>
        </p:sp>
        <p:sp>
          <p:nvSpPr>
            <p:cNvPr id="31" name="文本框 30"/>
            <p:cNvSpPr txBox="1"/>
            <p:nvPr/>
          </p:nvSpPr>
          <p:spPr>
            <a:xfrm>
              <a:off x="1217237" y="2689533"/>
              <a:ext cx="3787717" cy="1422121"/>
            </a:xfrm>
            <a:prstGeom prst="rect">
              <a:avLst/>
            </a:prstGeom>
            <a:noFill/>
          </p:spPr>
          <p:txBody>
            <a:bodyPr wrap="square">
              <a:spAutoFit/>
            </a:bodyPr>
            <a:lstStyle/>
            <a:p>
              <a:pPr>
                <a:lnSpc>
                  <a:spcPct val="125000"/>
                </a:lnSpc>
              </a:pPr>
              <a:r>
                <a:rPr lang="en-US" altLang="zh-CN" sz="1400" dirty="0">
                  <a:solidFill>
                    <a:schemeClr val="bg1"/>
                  </a:solidFill>
                  <a:latin typeface="汉仪雅酷黑 55W" panose="020B0504020202020204" pitchFamily="34" charset="-122"/>
                  <a:ea typeface="汉仪雅酷黑 55W" panose="020B0504020202020204" pitchFamily="34" charset="-122"/>
                </a:rPr>
                <a:t>EfficientNet </a:t>
              </a:r>
              <a:r>
                <a:rPr lang="zh-CN" altLang="en-US" sz="1400" dirty="0">
                  <a:solidFill>
                    <a:schemeClr val="bg1"/>
                  </a:solidFill>
                  <a:latin typeface="汉仪雅酷黑 55W" panose="020B0504020202020204" pitchFamily="34" charset="-122"/>
                  <a:ea typeface="汉仪雅酷黑 55W" panose="020B0504020202020204" pitchFamily="34" charset="-122"/>
                </a:rPr>
                <a:t>还引入了一系列高效的模型设计策略，包括跨层连接、宽度和深度的动态缩放等。这使得 </a:t>
              </a:r>
              <a:r>
                <a:rPr lang="en-US" altLang="zh-CN" sz="1400" dirty="0">
                  <a:solidFill>
                    <a:schemeClr val="bg1"/>
                  </a:solidFill>
                  <a:latin typeface="汉仪雅酷黑 55W" panose="020B0504020202020204" pitchFamily="34" charset="-122"/>
                  <a:ea typeface="汉仪雅酷黑 55W" panose="020B0504020202020204" pitchFamily="34" charset="-122"/>
                </a:rPr>
                <a:t>EfficientNet </a:t>
              </a:r>
              <a:r>
                <a:rPr lang="zh-CN" altLang="en-US" sz="1400" dirty="0">
                  <a:solidFill>
                    <a:schemeClr val="bg1"/>
                  </a:solidFill>
                  <a:latin typeface="汉仪雅酷黑 55W" panose="020B0504020202020204" pitchFamily="34" charset="-122"/>
                  <a:ea typeface="汉仪雅酷黑 55W" panose="020B0504020202020204" pitchFamily="34" charset="-122"/>
                </a:rPr>
                <a:t>在保持性能的同时，减少了模型的计算成本和存储空间，从而更适合于移动端和嵌入式设备等资源受限的场景。</a:t>
              </a:r>
            </a:p>
          </p:txBody>
        </p:sp>
      </p:grpSp>
      <p:sp>
        <p:nvSpPr>
          <p:cNvPr id="6" name="文本框 5">
            <a:extLst>
              <a:ext uri="{FF2B5EF4-FFF2-40B4-BE49-F238E27FC236}">
                <a16:creationId xmlns:a16="http://schemas.microsoft.com/office/drawing/2014/main" id="{16FFEE88-5256-08AB-E5D7-C85C9213DE9E}"/>
              </a:ext>
            </a:extLst>
          </p:cNvPr>
          <p:cNvSpPr txBox="1"/>
          <p:nvPr/>
        </p:nvSpPr>
        <p:spPr>
          <a:xfrm>
            <a:off x="5143499" y="3136612"/>
            <a:ext cx="1996441" cy="584775"/>
          </a:xfrm>
          <a:prstGeom prst="rect">
            <a:avLst/>
          </a:prstGeom>
          <a:noFill/>
        </p:spPr>
        <p:txBody>
          <a:bodyPr wrap="square">
            <a:spAutoFit/>
          </a:bodyPr>
          <a:lstStyle/>
          <a:p>
            <a:r>
              <a:rPr lang="zh-CN" altLang="en-US" sz="3200" dirty="0">
                <a:solidFill>
                  <a:schemeClr val="bg1"/>
                </a:solidFill>
                <a:latin typeface="汉仪雅酷黑简" panose="02010600030101010101" charset="-122"/>
                <a:ea typeface="汉仪雅酷黑简" panose="02010600030101010101" charset="-122"/>
              </a:rPr>
              <a:t>核心思想</a:t>
            </a:r>
          </a:p>
        </p:txBody>
      </p:sp>
    </p:spTree>
    <p:extLst>
      <p:ext uri="{BB962C8B-B14F-4D97-AF65-F5344CB8AC3E}">
        <p14:creationId xmlns:p14="http://schemas.microsoft.com/office/powerpoint/2010/main" val="3246842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388" y="398565"/>
            <a:ext cx="3283512" cy="464820"/>
          </a:xfrm>
        </p:spPr>
        <p:txBody>
          <a:bodyPr>
            <a:normAutofit/>
          </a:bodyPr>
          <a:lstStyle/>
          <a:p>
            <a:r>
              <a:rPr lang="en-US" altLang="zh-CN" sz="24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Efficientnet</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r>
              <a:rPr lang="en-US" altLang="zh-CN"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v2</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a:t>
            </a:r>
            <a:endParaRPr lang="zh-CN" altLang="en-US" dirty="0"/>
          </a:p>
        </p:txBody>
      </p:sp>
      <p:grpSp>
        <p:nvGrpSpPr>
          <p:cNvPr id="6" name="组合 5">
            <a:extLst>
              <a:ext uri="{FF2B5EF4-FFF2-40B4-BE49-F238E27FC236}">
                <a16:creationId xmlns:a16="http://schemas.microsoft.com/office/drawing/2014/main" id="{86DBB72A-7084-2BFC-231C-F06E7A53AD3B}"/>
              </a:ext>
            </a:extLst>
          </p:cNvPr>
          <p:cNvGrpSpPr/>
          <p:nvPr/>
        </p:nvGrpSpPr>
        <p:grpSpPr>
          <a:xfrm>
            <a:off x="774700" y="1377951"/>
            <a:ext cx="4583978" cy="4148034"/>
            <a:chOff x="1032078" y="2577761"/>
            <a:chExt cx="4396450" cy="3881673"/>
          </a:xfrm>
        </p:grpSpPr>
        <p:pic>
          <p:nvPicPr>
            <p:cNvPr id="7" name="图片 6">
              <a:extLst>
                <a:ext uri="{FF2B5EF4-FFF2-40B4-BE49-F238E27FC236}">
                  <a16:creationId xmlns:a16="http://schemas.microsoft.com/office/drawing/2014/main" id="{31BCDED6-D8FC-6DEA-FBEA-204966ED87AD}"/>
                </a:ext>
              </a:extLst>
            </p:cNvPr>
            <p:cNvPicPr>
              <a:picLocks noChangeAspect="1"/>
            </p:cNvPicPr>
            <p:nvPr/>
          </p:nvPicPr>
          <p:blipFill rotWithShape="1">
            <a:blip r:embed="rId2" cstate="screen"/>
            <a:srcRect/>
            <a:stretch>
              <a:fillRect/>
            </a:stretch>
          </p:blipFill>
          <p:spPr>
            <a:xfrm rot="16200000">
              <a:off x="1289466" y="2320373"/>
              <a:ext cx="3881673" cy="4396450"/>
            </a:xfrm>
            <a:prstGeom prst="rect">
              <a:avLst/>
            </a:prstGeom>
          </p:spPr>
        </p:pic>
        <p:sp>
          <p:nvSpPr>
            <p:cNvPr id="8" name="矩形: 圆角 7">
              <a:extLst>
                <a:ext uri="{FF2B5EF4-FFF2-40B4-BE49-F238E27FC236}">
                  <a16:creationId xmlns:a16="http://schemas.microsoft.com/office/drawing/2014/main" id="{F819E7FE-244E-0EB7-72C4-21C03E004E21}"/>
                </a:ext>
              </a:extLst>
            </p:cNvPr>
            <p:cNvSpPr/>
            <p:nvPr/>
          </p:nvSpPr>
          <p:spPr>
            <a:xfrm>
              <a:off x="2039471" y="2635636"/>
              <a:ext cx="2381662" cy="491973"/>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雅酷黑 55W" panose="020B0504020202020204" pitchFamily="34" charset="-122"/>
                  <a:ea typeface="汉仪雅酷黑 55W" panose="020B0504020202020204" pitchFamily="34" charset="-122"/>
                </a:rPr>
                <a:t>V1</a:t>
              </a:r>
              <a:r>
                <a:rPr lang="zh-CN" altLang="en-US" sz="2400" dirty="0">
                  <a:latin typeface="汉仪雅酷黑 55W" panose="020B0504020202020204" pitchFamily="34" charset="-122"/>
                  <a:ea typeface="汉仪雅酷黑 55W" panose="020B0504020202020204" pitchFamily="34" charset="-122"/>
                </a:rPr>
                <a:t>的不足</a:t>
              </a:r>
            </a:p>
          </p:txBody>
        </p:sp>
        <p:sp>
          <p:nvSpPr>
            <p:cNvPr id="9" name="文本框 8">
              <a:extLst>
                <a:ext uri="{FF2B5EF4-FFF2-40B4-BE49-F238E27FC236}">
                  <a16:creationId xmlns:a16="http://schemas.microsoft.com/office/drawing/2014/main" id="{30D7EEC2-B2F4-C388-F38A-4BDC76E20708}"/>
                </a:ext>
              </a:extLst>
            </p:cNvPr>
            <p:cNvSpPr txBox="1"/>
            <p:nvPr/>
          </p:nvSpPr>
          <p:spPr>
            <a:xfrm>
              <a:off x="1409700" y="3347975"/>
              <a:ext cx="3687503" cy="2590858"/>
            </a:xfrm>
            <a:prstGeom prst="rect">
              <a:avLst/>
            </a:prstGeom>
            <a:noFill/>
          </p:spPr>
          <p:txBody>
            <a:bodyPr wrap="square">
              <a:spAutoFit/>
            </a:bodyPr>
            <a:lstStyle/>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1</a:t>
              </a:r>
              <a:r>
                <a:rPr lang="en-US" altLang="zh-CN" sz="1400" dirty="0">
                  <a:solidFill>
                    <a:schemeClr val="bg1"/>
                  </a:solidFill>
                  <a:latin typeface="汉仪雅酷黑 55W" panose="020B0504020202020204" pitchFamily="34" charset="-122"/>
                  <a:ea typeface="汉仪雅酷黑 55W" panose="020B0504020202020204" pitchFamily="34" charset="-122"/>
                </a:rPr>
                <a:t>.</a:t>
              </a:r>
              <a:r>
                <a:rPr lang="zh-CN" altLang="en-US" sz="1400" dirty="0">
                  <a:solidFill>
                    <a:schemeClr val="bg1"/>
                  </a:solidFill>
                  <a:latin typeface="汉仪雅酷黑 55W" panose="020B0504020202020204" pitchFamily="34" charset="-122"/>
                  <a:ea typeface="汉仪雅酷黑 55W" panose="020B0504020202020204" pitchFamily="34" charset="-122"/>
                </a:rPr>
                <a:t>训练图像的尺寸很大时，训练速度非常慢。</a:t>
              </a:r>
            </a:p>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2</a:t>
              </a:r>
              <a:r>
                <a:rPr lang="en-US" altLang="zh-CN" sz="1400" dirty="0">
                  <a:solidFill>
                    <a:schemeClr val="bg1"/>
                  </a:solidFill>
                  <a:latin typeface="汉仪雅酷黑 55W" panose="020B0504020202020204" pitchFamily="34" charset="-122"/>
                  <a:ea typeface="汉仪雅酷黑 55W" panose="020B0504020202020204" pitchFamily="34" charset="-122"/>
                </a:rPr>
                <a:t>.</a:t>
              </a:r>
              <a:r>
                <a:rPr lang="zh-CN" altLang="en-US" sz="1400" dirty="0">
                  <a:solidFill>
                    <a:schemeClr val="bg1"/>
                  </a:solidFill>
                  <a:latin typeface="汉仪雅酷黑 55W" panose="020B0504020202020204" pitchFamily="34" charset="-122"/>
                  <a:ea typeface="汉仪雅酷黑 55W" panose="020B0504020202020204" pitchFamily="34" charset="-122"/>
                </a:rPr>
                <a:t>在网络浅层中使用</a:t>
              </a:r>
              <a:r>
                <a:rPr lang="en-US" altLang="zh-CN" sz="1400" dirty="0" err="1">
                  <a:solidFill>
                    <a:schemeClr val="bg1"/>
                  </a:solidFill>
                  <a:latin typeface="汉仪雅酷黑 55W" panose="020B0504020202020204" pitchFamily="34" charset="-122"/>
                  <a:ea typeface="汉仪雅酷黑 55W" panose="020B0504020202020204" pitchFamily="34" charset="-122"/>
                </a:rPr>
                <a:t>Depthwise</a:t>
              </a:r>
              <a:r>
                <a:rPr lang="en-US" altLang="zh-CN" sz="1400" dirty="0">
                  <a:solidFill>
                    <a:schemeClr val="bg1"/>
                  </a:solidFill>
                  <a:latin typeface="汉仪雅酷黑 55W" panose="020B0504020202020204" pitchFamily="34" charset="-122"/>
                  <a:ea typeface="汉仪雅酷黑 55W" panose="020B0504020202020204" pitchFamily="34" charset="-122"/>
                </a:rPr>
                <a:t> convolutions</a:t>
              </a:r>
              <a:r>
                <a:rPr lang="zh-CN" altLang="en-US" sz="1400" dirty="0">
                  <a:solidFill>
                    <a:schemeClr val="bg1"/>
                  </a:solidFill>
                  <a:latin typeface="汉仪雅酷黑 55W" panose="020B0504020202020204" pitchFamily="34" charset="-122"/>
                  <a:ea typeface="汉仪雅酷黑 55W" panose="020B0504020202020204" pitchFamily="34" charset="-122"/>
                </a:rPr>
                <a:t>速度会很慢。虽然</a:t>
              </a:r>
              <a:r>
                <a:rPr lang="en-US" altLang="zh-CN" sz="1400" dirty="0" err="1">
                  <a:solidFill>
                    <a:schemeClr val="bg1"/>
                  </a:solidFill>
                  <a:latin typeface="汉仪雅酷黑 55W" panose="020B0504020202020204" pitchFamily="34" charset="-122"/>
                  <a:ea typeface="汉仪雅酷黑 55W" panose="020B0504020202020204" pitchFamily="34" charset="-122"/>
                </a:rPr>
                <a:t>Depthwise</a:t>
              </a:r>
              <a:r>
                <a:rPr lang="en-US" altLang="zh-CN" sz="1400" dirty="0">
                  <a:solidFill>
                    <a:schemeClr val="bg1"/>
                  </a:solidFill>
                  <a:latin typeface="汉仪雅酷黑 55W" panose="020B0504020202020204" pitchFamily="34" charset="-122"/>
                  <a:ea typeface="汉仪雅酷黑 55W" panose="020B0504020202020204" pitchFamily="34" charset="-122"/>
                </a:rPr>
                <a:t> convolutions</a:t>
              </a:r>
              <a:r>
                <a:rPr lang="zh-CN" altLang="en-US" sz="1400" dirty="0">
                  <a:solidFill>
                    <a:schemeClr val="bg1"/>
                  </a:solidFill>
                  <a:latin typeface="汉仪雅酷黑 55W" panose="020B0504020202020204" pitchFamily="34" charset="-122"/>
                  <a:ea typeface="汉仪雅酷黑 55W" panose="020B0504020202020204" pitchFamily="34" charset="-122"/>
                </a:rPr>
                <a:t>结构相比普通卷积拥有更少的参数以及更小的</a:t>
              </a:r>
              <a:r>
                <a:rPr lang="en-US" altLang="zh-CN" sz="1400" dirty="0">
                  <a:solidFill>
                    <a:schemeClr val="bg1"/>
                  </a:solidFill>
                  <a:latin typeface="汉仪雅酷黑 55W" panose="020B0504020202020204" pitchFamily="34" charset="-122"/>
                  <a:ea typeface="汉仪雅酷黑 55W" panose="020B0504020202020204" pitchFamily="34" charset="-122"/>
                </a:rPr>
                <a:t>FLOPs</a:t>
              </a:r>
              <a:r>
                <a:rPr lang="zh-CN" altLang="en-US" sz="1400" dirty="0">
                  <a:solidFill>
                    <a:schemeClr val="bg1"/>
                  </a:solidFill>
                  <a:latin typeface="汉仪雅酷黑 55W" panose="020B0504020202020204" pitchFamily="34" charset="-122"/>
                  <a:ea typeface="汉仪雅酷黑 55W" panose="020B0504020202020204" pitchFamily="34" charset="-122"/>
                </a:rPr>
                <a:t>，但通常无法充分利用现有的一些加速器。</a:t>
              </a:r>
            </a:p>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3</a:t>
              </a:r>
              <a:r>
                <a:rPr lang="en-US" altLang="zh-CN" sz="1400" dirty="0">
                  <a:solidFill>
                    <a:schemeClr val="bg1"/>
                  </a:solidFill>
                  <a:latin typeface="汉仪雅酷黑 55W" panose="020B0504020202020204" pitchFamily="34" charset="-122"/>
                  <a:ea typeface="汉仪雅酷黑 55W" panose="020B0504020202020204" pitchFamily="34" charset="-122"/>
                </a:rPr>
                <a:t>.</a:t>
              </a:r>
              <a:r>
                <a:rPr lang="zh-CN" altLang="en-US" sz="1400" dirty="0">
                  <a:solidFill>
                    <a:schemeClr val="bg1"/>
                  </a:solidFill>
                  <a:latin typeface="汉仪雅酷黑 55W" panose="020B0504020202020204" pitchFamily="34" charset="-122"/>
                  <a:ea typeface="汉仪雅酷黑 55W" panose="020B0504020202020204" pitchFamily="34" charset="-122"/>
                </a:rPr>
                <a:t>同等的放大每个</a:t>
              </a:r>
              <a:r>
                <a:rPr lang="en-US" altLang="zh-CN" sz="1400" dirty="0">
                  <a:solidFill>
                    <a:schemeClr val="bg1"/>
                  </a:solidFill>
                  <a:latin typeface="汉仪雅酷黑 55W" panose="020B0504020202020204" pitchFamily="34" charset="-122"/>
                  <a:ea typeface="汉仪雅酷黑 55W" panose="020B0504020202020204" pitchFamily="34" charset="-122"/>
                </a:rPr>
                <a:t>stage</a:t>
              </a:r>
              <a:r>
                <a:rPr lang="zh-CN" altLang="en-US" sz="1400" dirty="0">
                  <a:solidFill>
                    <a:schemeClr val="bg1"/>
                  </a:solidFill>
                  <a:latin typeface="汉仪雅酷黑 55W" panose="020B0504020202020204" pitchFamily="34" charset="-122"/>
                  <a:ea typeface="汉仪雅酷黑 55W" panose="020B0504020202020204" pitchFamily="34" charset="-122"/>
                </a:rPr>
                <a:t>并不是最优的。每个</a:t>
              </a:r>
              <a:r>
                <a:rPr lang="en-US" altLang="zh-CN" sz="1400" dirty="0">
                  <a:solidFill>
                    <a:schemeClr val="bg1"/>
                  </a:solidFill>
                  <a:latin typeface="汉仪雅酷黑 55W" panose="020B0504020202020204" pitchFamily="34" charset="-122"/>
                  <a:ea typeface="汉仪雅酷黑 55W" panose="020B0504020202020204" pitchFamily="34" charset="-122"/>
                </a:rPr>
                <a:t>stage</a:t>
              </a:r>
              <a:r>
                <a:rPr lang="zh-CN" altLang="en-US" sz="1400" dirty="0">
                  <a:solidFill>
                    <a:schemeClr val="bg1"/>
                  </a:solidFill>
                  <a:latin typeface="汉仪雅酷黑 55W" panose="020B0504020202020204" pitchFamily="34" charset="-122"/>
                  <a:ea typeface="汉仪雅酷黑 55W" panose="020B0504020202020204" pitchFamily="34" charset="-122"/>
                </a:rPr>
                <a:t>对网络的训练速度以及参数数量的贡献并不相同，所以直接使用同等缩放的策略并不合理。</a:t>
              </a:r>
            </a:p>
          </p:txBody>
        </p:sp>
      </p:grpSp>
      <p:grpSp>
        <p:nvGrpSpPr>
          <p:cNvPr id="10" name="组合 9">
            <a:extLst>
              <a:ext uri="{FF2B5EF4-FFF2-40B4-BE49-F238E27FC236}">
                <a16:creationId xmlns:a16="http://schemas.microsoft.com/office/drawing/2014/main" id="{1C0719DE-41C1-9EC5-3F8B-5FFD290C01B0}"/>
              </a:ext>
            </a:extLst>
          </p:cNvPr>
          <p:cNvGrpSpPr/>
          <p:nvPr/>
        </p:nvGrpSpPr>
        <p:grpSpPr>
          <a:xfrm>
            <a:off x="5953618" y="498748"/>
            <a:ext cx="4678967" cy="5197202"/>
            <a:chOff x="1039532" y="2218734"/>
            <a:chExt cx="4487553" cy="4863468"/>
          </a:xfrm>
        </p:grpSpPr>
        <p:pic>
          <p:nvPicPr>
            <p:cNvPr id="11" name="图片 10">
              <a:extLst>
                <a:ext uri="{FF2B5EF4-FFF2-40B4-BE49-F238E27FC236}">
                  <a16:creationId xmlns:a16="http://schemas.microsoft.com/office/drawing/2014/main" id="{147D47C4-1A13-4CB0-C81B-9FC54196E549}"/>
                </a:ext>
              </a:extLst>
            </p:cNvPr>
            <p:cNvPicPr>
              <a:picLocks noChangeAspect="1"/>
            </p:cNvPicPr>
            <p:nvPr/>
          </p:nvPicPr>
          <p:blipFill rotWithShape="1">
            <a:blip r:embed="rId2" cstate="screen"/>
            <a:srcRect/>
            <a:stretch>
              <a:fillRect/>
            </a:stretch>
          </p:blipFill>
          <p:spPr>
            <a:xfrm rot="16200000">
              <a:off x="851575" y="2406691"/>
              <a:ext cx="4863468" cy="4487553"/>
            </a:xfrm>
            <a:prstGeom prst="rect">
              <a:avLst/>
            </a:prstGeom>
          </p:spPr>
        </p:pic>
        <p:sp>
          <p:nvSpPr>
            <p:cNvPr id="12" name="矩形: 圆角 11">
              <a:extLst>
                <a:ext uri="{FF2B5EF4-FFF2-40B4-BE49-F238E27FC236}">
                  <a16:creationId xmlns:a16="http://schemas.microsoft.com/office/drawing/2014/main" id="{4AC3313F-DBC8-692E-38BA-E990C1337631}"/>
                </a:ext>
              </a:extLst>
            </p:cNvPr>
            <p:cNvSpPr/>
            <p:nvPr/>
          </p:nvSpPr>
          <p:spPr>
            <a:xfrm>
              <a:off x="2108173" y="2443130"/>
              <a:ext cx="2381662" cy="491973"/>
            </a:xfrm>
            <a:prstGeom prst="roundRect">
              <a:avLst>
                <a:gd name="adj" fmla="val 50000"/>
              </a:avLst>
            </a:prstGeom>
            <a:gradFill flip="none" rotWithShape="1">
              <a:gsLst>
                <a:gs pos="1000">
                  <a:srgbClr val="6D396D"/>
                </a:gs>
                <a:gs pos="100000">
                  <a:srgbClr val="1E2B7C"/>
                </a:gs>
              </a:gsLst>
              <a:lin ang="2700000" scaled="1"/>
              <a:tileRect/>
            </a:gradFill>
            <a:ln>
              <a:solidFill>
                <a:srgbClr val="E2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雅酷黑 55W" panose="020B0504020202020204" pitchFamily="34" charset="-122"/>
                  <a:ea typeface="汉仪雅酷黑 55W" panose="020B0504020202020204" pitchFamily="34" charset="-122"/>
                </a:rPr>
                <a:t>V2</a:t>
              </a:r>
              <a:r>
                <a:rPr lang="zh-CN" altLang="en-US" sz="2400" dirty="0">
                  <a:latin typeface="汉仪雅酷黑 55W" panose="020B0504020202020204" pitchFamily="34" charset="-122"/>
                  <a:ea typeface="汉仪雅酷黑 55W" panose="020B0504020202020204" pitchFamily="34" charset="-122"/>
                </a:rPr>
                <a:t>的特点</a:t>
              </a:r>
            </a:p>
          </p:txBody>
        </p:sp>
        <p:sp>
          <p:nvSpPr>
            <p:cNvPr id="13" name="文本框 12">
              <a:extLst>
                <a:ext uri="{FF2B5EF4-FFF2-40B4-BE49-F238E27FC236}">
                  <a16:creationId xmlns:a16="http://schemas.microsoft.com/office/drawing/2014/main" id="{D1CBEA73-B92B-4CC5-B5DF-1D8FEECE51B2}"/>
                </a:ext>
              </a:extLst>
            </p:cNvPr>
            <p:cNvSpPr txBox="1"/>
            <p:nvPr/>
          </p:nvSpPr>
          <p:spPr>
            <a:xfrm>
              <a:off x="1432196" y="3039488"/>
              <a:ext cx="3687503" cy="3598902"/>
            </a:xfrm>
            <a:prstGeom prst="rect">
              <a:avLst/>
            </a:prstGeom>
            <a:noFill/>
          </p:spPr>
          <p:txBody>
            <a:bodyPr wrap="square">
              <a:spAutoFit/>
            </a:bodyPr>
            <a:lstStyle/>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1</a:t>
              </a:r>
              <a:r>
                <a:rPr lang="en-US" altLang="zh-CN" sz="1400" dirty="0">
                  <a:latin typeface="汉仪雅酷黑 55W" panose="020B0504020202020204" pitchFamily="34" charset="-122"/>
                  <a:ea typeface="汉仪雅酷黑 55W" panose="020B0504020202020204" pitchFamily="34" charset="-122"/>
                </a:rPr>
                <a:t>.</a:t>
              </a:r>
              <a:r>
                <a:rPr lang="en-US" altLang="zh-CN" sz="1400" dirty="0">
                  <a:solidFill>
                    <a:schemeClr val="bg1"/>
                  </a:solidFill>
                  <a:latin typeface="汉仪雅酷黑 55W" panose="020B0504020202020204" pitchFamily="34" charset="-122"/>
                  <a:ea typeface="汉仪雅酷黑 55W" panose="020B0504020202020204" pitchFamily="34" charset="-122"/>
                </a:rPr>
                <a:t> </a:t>
              </a:r>
              <a:r>
                <a:rPr lang="zh-CN" altLang="en-US" sz="1400" dirty="0">
                  <a:solidFill>
                    <a:schemeClr val="bg1"/>
                  </a:solidFill>
                  <a:latin typeface="汉仪雅酷黑 55W" panose="020B0504020202020204" pitchFamily="34" charset="-122"/>
                  <a:ea typeface="汉仪雅酷黑 55W" panose="020B0504020202020204" pitchFamily="34" charset="-122"/>
                </a:rPr>
                <a:t>网络结构优化：</a:t>
              </a:r>
              <a:r>
                <a:rPr lang="en-US" altLang="zh-CN" sz="1400" dirty="0">
                  <a:solidFill>
                    <a:schemeClr val="bg1"/>
                  </a:solidFill>
                  <a:latin typeface="汉仪雅酷黑 55W" panose="020B0504020202020204" pitchFamily="34" charset="-122"/>
                  <a:ea typeface="汉仪雅酷黑 55W" panose="020B0504020202020204" pitchFamily="34" charset="-122"/>
                </a:rPr>
                <a:t>EfficientNetV2 </a:t>
              </a:r>
              <a:r>
                <a:rPr lang="zh-CN" altLang="en-US" sz="1400" dirty="0">
                  <a:solidFill>
                    <a:schemeClr val="bg1"/>
                  </a:solidFill>
                  <a:latin typeface="汉仪雅酷黑 55W" panose="020B0504020202020204" pitchFamily="34" charset="-122"/>
                  <a:ea typeface="汉仪雅酷黑 55W" panose="020B0504020202020204" pitchFamily="34" charset="-122"/>
                </a:rPr>
                <a:t>使用了更先进的网络结构搜索方法，以找到更优的网络结构。</a:t>
              </a:r>
            </a:p>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2.</a:t>
              </a:r>
              <a:r>
                <a:rPr lang="en-US" altLang="zh-CN" sz="1400" dirty="0">
                  <a:solidFill>
                    <a:schemeClr val="bg1"/>
                  </a:solidFill>
                  <a:latin typeface="汉仪雅酷黑 55W" panose="020B0504020202020204" pitchFamily="34" charset="-122"/>
                  <a:ea typeface="汉仪雅酷黑 55W" panose="020B0504020202020204" pitchFamily="34" charset="-122"/>
                </a:rPr>
                <a:t> </a:t>
              </a:r>
              <a:r>
                <a:rPr lang="zh-CN" altLang="en-US" sz="1400" dirty="0">
                  <a:solidFill>
                    <a:schemeClr val="bg1"/>
                  </a:solidFill>
                  <a:latin typeface="汉仪雅酷黑 55W" panose="020B0504020202020204" pitchFamily="34" charset="-122"/>
                  <a:ea typeface="汉仪雅酷黑 55W" panose="020B0504020202020204" pitchFamily="34" charset="-122"/>
                </a:rPr>
                <a:t>更高的性能：这是通过更优的网络结构设计和模型优化实现的，使得 </a:t>
              </a:r>
              <a:r>
                <a:rPr lang="en-US" altLang="zh-CN" sz="1400" dirty="0">
                  <a:solidFill>
                    <a:schemeClr val="bg1"/>
                  </a:solidFill>
                  <a:latin typeface="汉仪雅酷黑 55W" panose="020B0504020202020204" pitchFamily="34" charset="-122"/>
                  <a:ea typeface="汉仪雅酷黑 55W" panose="020B0504020202020204" pitchFamily="34" charset="-122"/>
                </a:rPr>
                <a:t>EfficientNetV2 </a:t>
              </a:r>
              <a:r>
                <a:rPr lang="zh-CN" altLang="en-US" sz="1400" dirty="0">
                  <a:solidFill>
                    <a:schemeClr val="bg1"/>
                  </a:solidFill>
                  <a:latin typeface="汉仪雅酷黑 55W" panose="020B0504020202020204" pitchFamily="34" charset="-122"/>
                  <a:ea typeface="汉仪雅酷黑 55W" panose="020B0504020202020204" pitchFamily="34" charset="-122"/>
                </a:rPr>
                <a:t>在各种计算机视觉任务上取得了更好的表现。</a:t>
              </a:r>
            </a:p>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3.</a:t>
              </a:r>
              <a:r>
                <a:rPr lang="en-US" altLang="zh-CN" sz="1400" dirty="0">
                  <a:solidFill>
                    <a:schemeClr val="bg1"/>
                  </a:solidFill>
                  <a:latin typeface="汉仪雅酷黑 55W" panose="020B0504020202020204" pitchFamily="34" charset="-122"/>
                  <a:ea typeface="汉仪雅酷黑 55W" panose="020B0504020202020204" pitchFamily="34" charset="-122"/>
                </a:rPr>
                <a:t> </a:t>
              </a:r>
              <a:r>
                <a:rPr lang="zh-CN" altLang="en-US" sz="1400" dirty="0">
                  <a:solidFill>
                    <a:schemeClr val="bg1"/>
                  </a:solidFill>
                  <a:latin typeface="汉仪雅酷黑 55W" panose="020B0504020202020204" pitchFamily="34" charset="-122"/>
                  <a:ea typeface="汉仪雅酷黑 55W" panose="020B0504020202020204" pitchFamily="34" charset="-122"/>
                </a:rPr>
                <a:t>更低的计算成本：</a:t>
              </a:r>
              <a:r>
                <a:rPr lang="en-US" altLang="zh-CN" sz="1400" dirty="0">
                  <a:solidFill>
                    <a:schemeClr val="bg1"/>
                  </a:solidFill>
                  <a:latin typeface="汉仪雅酷黑 55W" panose="020B0504020202020204" pitchFamily="34" charset="-122"/>
                  <a:ea typeface="汉仪雅酷黑 55W" panose="020B0504020202020204" pitchFamily="34" charset="-122"/>
                </a:rPr>
                <a:t>EfficientNetV2 </a:t>
              </a:r>
              <a:r>
                <a:rPr lang="zh-CN" altLang="en-US" sz="1400" dirty="0">
                  <a:solidFill>
                    <a:schemeClr val="bg1"/>
                  </a:solidFill>
                  <a:latin typeface="汉仪雅酷黑 55W" panose="020B0504020202020204" pitchFamily="34" charset="-122"/>
                  <a:ea typeface="汉仪雅酷黑 55W" panose="020B0504020202020204" pitchFamily="34" charset="-122"/>
                </a:rPr>
                <a:t>引入了一系列更高效的模型设计策略，包括跨层连接、宽度和深度的动态缩放等。这些策略使得 </a:t>
              </a:r>
              <a:r>
                <a:rPr lang="en-US" altLang="zh-CN" sz="1400" dirty="0">
                  <a:solidFill>
                    <a:schemeClr val="bg1"/>
                  </a:solidFill>
                  <a:latin typeface="汉仪雅酷黑 55W" panose="020B0504020202020204" pitchFamily="34" charset="-122"/>
                  <a:ea typeface="汉仪雅酷黑 55W" panose="020B0504020202020204" pitchFamily="34" charset="-122"/>
                </a:rPr>
                <a:t>EfficientNetV2 </a:t>
              </a:r>
              <a:r>
                <a:rPr lang="zh-CN" altLang="en-US" sz="1400" dirty="0">
                  <a:solidFill>
                    <a:schemeClr val="bg1"/>
                  </a:solidFill>
                  <a:latin typeface="汉仪雅酷黑 55W" panose="020B0504020202020204" pitchFamily="34" charset="-122"/>
                  <a:ea typeface="汉仪雅酷黑 55W" panose="020B0504020202020204" pitchFamily="34" charset="-122"/>
                </a:rPr>
                <a:t>在保持性能的同时，减少了模型的计算成本和存储空间。</a:t>
              </a:r>
            </a:p>
            <a:p>
              <a:pPr>
                <a:lnSpc>
                  <a:spcPct val="125000"/>
                </a:lnSpc>
              </a:pPr>
              <a:r>
                <a:rPr lang="en-US" altLang="zh-CN" sz="1400" dirty="0">
                  <a:highlight>
                    <a:srgbClr val="FFFF00"/>
                  </a:highlight>
                  <a:latin typeface="汉仪雅酷黑 55W" panose="020B0504020202020204" pitchFamily="34" charset="-122"/>
                  <a:ea typeface="汉仪雅酷黑 55W" panose="020B0504020202020204" pitchFamily="34" charset="-122"/>
                </a:rPr>
                <a:t>4</a:t>
              </a:r>
              <a:r>
                <a:rPr lang="en-US" altLang="zh-CN" sz="1400" dirty="0">
                  <a:solidFill>
                    <a:schemeClr val="bg1"/>
                  </a:solidFill>
                  <a:latin typeface="汉仪雅酷黑 55W" panose="020B0504020202020204" pitchFamily="34" charset="-122"/>
                  <a:ea typeface="汉仪雅酷黑 55W" panose="020B0504020202020204" pitchFamily="34" charset="-122"/>
                </a:rPr>
                <a:t>. </a:t>
              </a:r>
              <a:r>
                <a:rPr lang="zh-CN" altLang="en-US" sz="1400" dirty="0">
                  <a:solidFill>
                    <a:schemeClr val="bg1"/>
                  </a:solidFill>
                  <a:latin typeface="汉仪雅酷黑 55W" panose="020B0504020202020204" pitchFamily="34" charset="-122"/>
                  <a:ea typeface="汉仪雅酷黑 55W" panose="020B0504020202020204" pitchFamily="34" charset="-122"/>
                </a:rPr>
                <a:t>更广泛的应用：</a:t>
              </a:r>
              <a:r>
                <a:rPr lang="en-US" altLang="zh-CN" sz="1400" dirty="0">
                  <a:solidFill>
                    <a:schemeClr val="bg1"/>
                  </a:solidFill>
                  <a:latin typeface="汉仪雅酷黑 55W" panose="020B0504020202020204" pitchFamily="34" charset="-122"/>
                  <a:ea typeface="汉仪雅酷黑 55W" panose="020B0504020202020204" pitchFamily="34" charset="-122"/>
                </a:rPr>
                <a:t>EfficientNetV2 </a:t>
              </a:r>
              <a:r>
                <a:rPr lang="zh-CN" altLang="en-US" sz="1400" dirty="0">
                  <a:solidFill>
                    <a:schemeClr val="bg1"/>
                  </a:solidFill>
                  <a:latin typeface="汉仪雅酷黑 55W" panose="020B0504020202020204" pitchFamily="34" charset="-122"/>
                  <a:ea typeface="汉仪雅酷黑 55W" panose="020B0504020202020204" pitchFamily="34" charset="-122"/>
                </a:rPr>
                <a:t>在各种计算机视觉任务中均取得了显著的性能提升，并且逐渐成为了这些领域中的一种重要的模型架构。</a:t>
              </a:r>
            </a:p>
          </p:txBody>
        </p:sp>
      </p:grpSp>
    </p:spTree>
    <p:extLst>
      <p:ext uri="{BB962C8B-B14F-4D97-AF65-F5344CB8AC3E}">
        <p14:creationId xmlns:p14="http://schemas.microsoft.com/office/powerpoint/2010/main" val="2639216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388" y="398565"/>
            <a:ext cx="3283512" cy="464820"/>
          </a:xfrm>
        </p:spPr>
        <p:txBody>
          <a:bodyPr>
            <a:normAutofit/>
          </a:bodyPr>
          <a:lstStyle/>
          <a:p>
            <a:r>
              <a:rPr lang="en-US" altLang="zh-CN" sz="2400" dirty="0" err="1">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Efficientnet</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模型（</a:t>
            </a:r>
            <a:r>
              <a:rPr lang="en-US" altLang="zh-CN"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v2</a:t>
            </a:r>
            <a:r>
              <a:rPr lang="zh-CN" altLang="en-US" sz="2400" dirty="0">
                <a:solidFill>
                  <a:schemeClr val="bg1"/>
                </a:solidFill>
                <a:effectLst/>
                <a:latin typeface="汉仪雅酷黑 55W" panose="020B0504020202020204" charset="-122"/>
                <a:ea typeface="汉仪雅酷黑 55W" panose="020B0504020202020204" charset="-122"/>
                <a:cs typeface="Times New Roman" panose="02020603050405020304" pitchFamily="18" charset="0"/>
              </a:rPr>
              <a:t>）</a:t>
            </a:r>
            <a:endParaRPr lang="zh-CN" altLang="en-US" dirty="0"/>
          </a:p>
        </p:txBody>
      </p:sp>
      <p:sp>
        <p:nvSpPr>
          <p:cNvPr id="5" name="文本框 4"/>
          <p:cNvSpPr txBox="1"/>
          <p:nvPr/>
        </p:nvSpPr>
        <p:spPr>
          <a:xfrm flipH="1">
            <a:off x="746125" y="2002177"/>
            <a:ext cx="5426075" cy="3458832"/>
          </a:xfrm>
          <a:prstGeom prst="rect">
            <a:avLst/>
          </a:prstGeom>
          <a:noFill/>
        </p:spPr>
        <p:txBody>
          <a:bodyPr wrap="square">
            <a:spAutoFit/>
          </a:bodyPr>
          <a:lstStyle/>
          <a:p>
            <a:pPr>
              <a:lnSpc>
                <a:spcPct val="125000"/>
              </a:lnSpc>
            </a:pPr>
            <a:r>
              <a:rPr lang="zh-CN" altLang="en-US" sz="1600" b="1" dirty="0">
                <a:solidFill>
                  <a:schemeClr val="bg1"/>
                </a:solidFill>
                <a:latin typeface="汉仪雅酷黑 55W" panose="020B0504020202020204" pitchFamily="34" charset="-122"/>
                <a:ea typeface="汉仪雅酷黑 55W" panose="020B0504020202020204" pitchFamily="34" charset="-122"/>
              </a:rPr>
              <a:t>     对于搜索部分的优化，首先是针对</a:t>
            </a:r>
            <a:r>
              <a:rPr lang="en-US" altLang="zh-CN" sz="1600" b="1" dirty="0" err="1">
                <a:solidFill>
                  <a:schemeClr val="bg1"/>
                </a:solidFill>
                <a:latin typeface="汉仪雅酷黑 55W" panose="020B0504020202020204" pitchFamily="34" charset="-122"/>
                <a:ea typeface="汉仪雅酷黑 55W" panose="020B0504020202020204" pitchFamily="34" charset="-122"/>
              </a:rPr>
              <a:t>depthwise</a:t>
            </a:r>
            <a:r>
              <a:rPr lang="en-US" altLang="zh-CN" sz="1600" b="1" dirty="0">
                <a:solidFill>
                  <a:schemeClr val="bg1"/>
                </a:solidFill>
                <a:latin typeface="汉仪雅酷黑 55W" panose="020B0504020202020204" pitchFamily="34" charset="-122"/>
                <a:ea typeface="汉仪雅酷黑 55W" panose="020B0504020202020204" pitchFamily="34" charset="-122"/>
              </a:rPr>
              <a:t> conv</a:t>
            </a:r>
            <a:r>
              <a:rPr lang="zh-CN" altLang="en-US" sz="1600" b="1" dirty="0">
                <a:solidFill>
                  <a:schemeClr val="bg1"/>
                </a:solidFill>
                <a:latin typeface="汉仪雅酷黑 55W" panose="020B0504020202020204" pitchFamily="34" charset="-122"/>
                <a:ea typeface="汉仪雅酷黑 55W" panose="020B0504020202020204" pitchFamily="34" charset="-122"/>
              </a:rPr>
              <a:t>的问题，在网络的浅层将</a:t>
            </a:r>
            <a:r>
              <a:rPr lang="en-US" altLang="zh-CN" sz="1600" b="1" dirty="0">
                <a:highlight>
                  <a:srgbClr val="FFFF00"/>
                </a:highlight>
                <a:latin typeface="汉仪雅酷黑 55W" panose="020B0504020202020204" pitchFamily="34" charset="-122"/>
                <a:ea typeface="汉仪雅酷黑 55W" panose="020B0504020202020204" pitchFamily="34" charset="-122"/>
              </a:rPr>
              <a:t>Fused-</a:t>
            </a:r>
            <a:r>
              <a:rPr lang="en-US" altLang="zh-CN" sz="1600" b="1" dirty="0" err="1">
                <a:highlight>
                  <a:srgbClr val="FFFF00"/>
                </a:highlight>
                <a:latin typeface="汉仪雅酷黑 55W" panose="020B0504020202020204" pitchFamily="34" charset="-122"/>
                <a:ea typeface="汉仪雅酷黑 55W" panose="020B0504020202020204" pitchFamily="34" charset="-122"/>
              </a:rPr>
              <a:t>MBConv</a:t>
            </a:r>
            <a:r>
              <a:rPr lang="zh-CN" altLang="en-US" sz="1600" b="1" dirty="0">
                <a:solidFill>
                  <a:schemeClr val="bg1"/>
                </a:solidFill>
                <a:latin typeface="汉仪雅酷黑 55W" panose="020B0504020202020204" pitchFamily="34" charset="-122"/>
                <a:ea typeface="汉仪雅酷黑 55W" panose="020B0504020202020204" pitchFamily="34" charset="-122"/>
              </a:rPr>
              <a:t>加入搜索空间，减少浅层部分的</a:t>
            </a:r>
            <a:r>
              <a:rPr lang="en-US" altLang="zh-CN" sz="1600" b="1" dirty="0" err="1">
                <a:solidFill>
                  <a:schemeClr val="bg1"/>
                </a:solidFill>
                <a:latin typeface="汉仪雅酷黑 55W" panose="020B0504020202020204" pitchFamily="34" charset="-122"/>
                <a:ea typeface="汉仪雅酷黑 55W" panose="020B0504020202020204" pitchFamily="34" charset="-122"/>
              </a:rPr>
              <a:t>depthwise</a:t>
            </a:r>
            <a:r>
              <a:rPr lang="en-US" altLang="zh-CN" sz="1600" b="1" dirty="0">
                <a:solidFill>
                  <a:schemeClr val="bg1"/>
                </a:solidFill>
                <a:latin typeface="汉仪雅酷黑 55W" panose="020B0504020202020204" pitchFamily="34" charset="-122"/>
                <a:ea typeface="汉仪雅酷黑 55W" panose="020B0504020202020204" pitchFamily="34" charset="-122"/>
              </a:rPr>
              <a:t> conv</a:t>
            </a:r>
            <a:r>
              <a:rPr lang="zh-CN" altLang="en-US" sz="1600" b="1" dirty="0">
                <a:solidFill>
                  <a:schemeClr val="bg1"/>
                </a:solidFill>
                <a:latin typeface="汉仪雅酷黑 55W" panose="020B0504020202020204" pitchFamily="34" charset="-122"/>
                <a:ea typeface="汉仪雅酷黑 55W" panose="020B0504020202020204" pitchFamily="34" charset="-122"/>
              </a:rPr>
              <a:t>数量。</a:t>
            </a:r>
            <a:r>
              <a:rPr lang="en-US" altLang="zh-CN" sz="1600" b="1" dirty="0">
                <a:solidFill>
                  <a:schemeClr val="bg1"/>
                </a:solidFill>
                <a:latin typeface="汉仪雅酷黑 55W" panose="020B0504020202020204" pitchFamily="34" charset="-122"/>
                <a:ea typeface="汉仪雅酷黑 55W" panose="020B0504020202020204" pitchFamily="34" charset="-122"/>
              </a:rPr>
              <a:t>Fused-</a:t>
            </a:r>
            <a:r>
              <a:rPr lang="en-US" altLang="zh-CN" sz="1600" b="1" dirty="0" err="1">
                <a:solidFill>
                  <a:schemeClr val="bg1"/>
                </a:solidFill>
                <a:latin typeface="汉仪雅酷黑 55W" panose="020B0504020202020204" pitchFamily="34" charset="-122"/>
                <a:ea typeface="汉仪雅酷黑 55W" panose="020B0504020202020204" pitchFamily="34" charset="-122"/>
              </a:rPr>
              <a:t>MBConv</a:t>
            </a:r>
            <a:r>
              <a:rPr lang="zh-CN" altLang="en-US" sz="1600" b="1" dirty="0">
                <a:solidFill>
                  <a:schemeClr val="bg1"/>
                </a:solidFill>
                <a:latin typeface="汉仪雅酷黑 55W" panose="020B0504020202020204" pitchFamily="34" charset="-122"/>
                <a:ea typeface="汉仪雅酷黑 55W" panose="020B0504020202020204" pitchFamily="34" charset="-122"/>
              </a:rPr>
              <a:t>和</a:t>
            </a:r>
            <a:r>
              <a:rPr lang="en-US" altLang="zh-CN" sz="1600" b="1" dirty="0" err="1">
                <a:solidFill>
                  <a:schemeClr val="bg1"/>
                </a:solidFill>
                <a:latin typeface="汉仪雅酷黑 55W" panose="020B0504020202020204" pitchFamily="34" charset="-122"/>
                <a:ea typeface="汉仪雅酷黑 55W" panose="020B0504020202020204" pitchFamily="34" charset="-122"/>
              </a:rPr>
              <a:t>MBConv</a:t>
            </a:r>
            <a:r>
              <a:rPr lang="zh-CN" altLang="en-US" sz="1600" b="1" dirty="0">
                <a:solidFill>
                  <a:schemeClr val="bg1"/>
                </a:solidFill>
                <a:latin typeface="汉仪雅酷黑 55W" panose="020B0504020202020204" pitchFamily="34" charset="-122"/>
                <a:ea typeface="汉仪雅酷黑 55W" panose="020B0504020202020204" pitchFamily="34" charset="-122"/>
              </a:rPr>
              <a:t>的区别如右图所示。</a:t>
            </a:r>
            <a:endParaRPr lang="en-US" altLang="zh-CN" sz="1600" b="1"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endParaRPr lang="en-US" altLang="zh-CN" sz="1600" b="1"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endParaRPr lang="en-US" altLang="zh-CN" sz="1600" b="1"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endParaRPr lang="en-US" altLang="zh-CN" sz="1600" b="1" dirty="0">
              <a:solidFill>
                <a:schemeClr val="bg1"/>
              </a:solidFill>
              <a:latin typeface="汉仪雅酷黑 55W" panose="020B0504020202020204" pitchFamily="34" charset="-122"/>
              <a:ea typeface="汉仪雅酷黑 55W" panose="020B0504020202020204" pitchFamily="34" charset="-122"/>
            </a:endParaRPr>
          </a:p>
          <a:p>
            <a:pPr>
              <a:lnSpc>
                <a:spcPct val="125000"/>
              </a:lnSpc>
            </a:pPr>
            <a:r>
              <a:rPr lang="en-US" altLang="zh-CN" sz="1600" b="1" dirty="0">
                <a:solidFill>
                  <a:schemeClr val="bg1"/>
                </a:solidFill>
                <a:latin typeface="汉仪雅酷黑 55W" panose="020B0504020202020204" pitchFamily="34" charset="-122"/>
                <a:ea typeface="汉仪雅酷黑 55W" panose="020B0504020202020204" pitchFamily="34" charset="-122"/>
              </a:rPr>
              <a:t>  </a:t>
            </a:r>
            <a:r>
              <a:rPr lang="zh-CN" altLang="en-US" sz="1600" b="1" dirty="0">
                <a:solidFill>
                  <a:schemeClr val="bg1"/>
                </a:solidFill>
                <a:latin typeface="汉仪雅酷黑 55W" panose="020B0504020202020204" pitchFamily="34" charset="-122"/>
                <a:ea typeface="汉仪雅酷黑 55W" panose="020B0504020202020204" pitchFamily="34" charset="-122"/>
              </a:rPr>
              <a:t>其次，在搜索空间中去掉了没有使用的</a:t>
            </a:r>
            <a:r>
              <a:rPr lang="en-US" altLang="zh-CN" sz="1600" b="1" dirty="0">
                <a:solidFill>
                  <a:schemeClr val="bg1"/>
                </a:solidFill>
                <a:latin typeface="汉仪雅酷黑 55W" panose="020B0504020202020204" pitchFamily="34" charset="-122"/>
                <a:ea typeface="汉仪雅酷黑 55W" panose="020B0504020202020204" pitchFamily="34" charset="-122"/>
              </a:rPr>
              <a:t>pooling skip ops</a:t>
            </a:r>
            <a:r>
              <a:rPr lang="zh-CN" altLang="en-US" sz="1600" b="1" dirty="0">
                <a:solidFill>
                  <a:schemeClr val="bg1"/>
                </a:solidFill>
                <a:latin typeface="汉仪雅酷黑 55W" panose="020B0504020202020204" pitchFamily="34" charset="-122"/>
                <a:ea typeface="汉仪雅酷黑 55W" panose="020B0504020202020204" pitchFamily="34" charset="-122"/>
              </a:rPr>
              <a:t>等，同时复用了</a:t>
            </a:r>
            <a:r>
              <a:rPr lang="en-US" altLang="zh-CN" sz="1600" b="1" dirty="0">
                <a:solidFill>
                  <a:schemeClr val="bg1"/>
                </a:solidFill>
                <a:latin typeface="汉仪雅酷黑 55W" panose="020B0504020202020204" pitchFamily="34" charset="-122"/>
                <a:ea typeface="汉仪雅酷黑 55W" panose="020B0504020202020204" pitchFamily="34" charset="-122"/>
              </a:rPr>
              <a:t>EfficientNet</a:t>
            </a:r>
            <a:r>
              <a:rPr lang="zh-CN" altLang="en-US" sz="1600" b="1" dirty="0">
                <a:solidFill>
                  <a:schemeClr val="bg1"/>
                </a:solidFill>
                <a:latin typeface="汉仪雅酷黑 55W" panose="020B0504020202020204" pitchFamily="34" charset="-122"/>
                <a:ea typeface="汉仪雅酷黑 55W" panose="020B0504020202020204" pitchFamily="34" charset="-122"/>
              </a:rPr>
              <a:t>的宽度信息，即只搜索</a:t>
            </a:r>
            <a:r>
              <a:rPr lang="en-US" altLang="zh-CN" sz="1600" b="1" dirty="0">
                <a:solidFill>
                  <a:schemeClr val="bg1"/>
                </a:solidFill>
                <a:latin typeface="汉仪雅酷黑 55W" panose="020B0504020202020204" pitchFamily="34" charset="-122"/>
                <a:ea typeface="汉仪雅酷黑 55W" panose="020B0504020202020204" pitchFamily="34" charset="-122"/>
              </a:rPr>
              <a:t>block</a:t>
            </a:r>
            <a:r>
              <a:rPr lang="zh-CN" altLang="en-US" sz="1600" b="1" dirty="0">
                <a:solidFill>
                  <a:schemeClr val="bg1"/>
                </a:solidFill>
                <a:latin typeface="汉仪雅酷黑 55W" panose="020B0504020202020204" pitchFamily="34" charset="-122"/>
                <a:ea typeface="汉仪雅酷黑 55W" panose="020B0504020202020204" pitchFamily="34" charset="-122"/>
              </a:rPr>
              <a:t>类型、</a:t>
            </a:r>
            <a:r>
              <a:rPr lang="en-US" altLang="zh-CN" sz="1600" b="1" dirty="0">
                <a:solidFill>
                  <a:schemeClr val="bg1"/>
                </a:solidFill>
                <a:latin typeface="汉仪雅酷黑 55W" panose="020B0504020202020204" pitchFamily="34" charset="-122"/>
                <a:ea typeface="汉仪雅酷黑 55W" panose="020B0504020202020204" pitchFamily="34" charset="-122"/>
              </a:rPr>
              <a:t>kernel</a:t>
            </a:r>
            <a:r>
              <a:rPr lang="zh-CN" altLang="en-US" sz="1600" b="1" dirty="0">
                <a:solidFill>
                  <a:schemeClr val="bg1"/>
                </a:solidFill>
                <a:latin typeface="汉仪雅酷黑 55W" panose="020B0504020202020204" pitchFamily="34" charset="-122"/>
                <a:ea typeface="汉仪雅酷黑 55W" panose="020B0504020202020204" pitchFamily="34" charset="-122"/>
              </a:rPr>
              <a:t>大小、</a:t>
            </a:r>
            <a:r>
              <a:rPr lang="en-US" altLang="zh-CN" sz="1600" b="1" dirty="0">
                <a:solidFill>
                  <a:schemeClr val="bg1"/>
                </a:solidFill>
                <a:latin typeface="汉仪雅酷黑 55W" panose="020B0504020202020204" pitchFamily="34" charset="-122"/>
                <a:ea typeface="汉仪雅酷黑 55W" panose="020B0504020202020204" pitchFamily="34" charset="-122"/>
              </a:rPr>
              <a:t>block</a:t>
            </a:r>
            <a:r>
              <a:rPr lang="zh-CN" altLang="en-US" sz="1600" b="1" dirty="0">
                <a:solidFill>
                  <a:schemeClr val="bg1"/>
                </a:solidFill>
                <a:latin typeface="汉仪雅酷黑 55W" panose="020B0504020202020204" pitchFamily="34" charset="-122"/>
                <a:ea typeface="汉仪雅酷黑 55W" panose="020B0504020202020204" pitchFamily="34" charset="-122"/>
              </a:rPr>
              <a:t>数量和</a:t>
            </a:r>
            <a:r>
              <a:rPr lang="en-US" altLang="zh-CN" sz="1600" b="1" dirty="0">
                <a:solidFill>
                  <a:schemeClr val="bg1"/>
                </a:solidFill>
                <a:latin typeface="汉仪雅酷黑 55W" panose="020B0504020202020204" pitchFamily="34" charset="-122"/>
                <a:ea typeface="汉仪雅酷黑 55W" panose="020B0504020202020204" pitchFamily="34" charset="-122"/>
              </a:rPr>
              <a:t>expansion</a:t>
            </a:r>
            <a:r>
              <a:rPr lang="zh-CN" altLang="en-US" sz="1600" b="1" dirty="0">
                <a:solidFill>
                  <a:schemeClr val="bg1"/>
                </a:solidFill>
                <a:latin typeface="汉仪雅酷黑 55W" panose="020B0504020202020204" pitchFamily="34" charset="-122"/>
                <a:ea typeface="汉仪雅酷黑 55W" panose="020B0504020202020204" pitchFamily="34" charset="-122"/>
              </a:rPr>
              <a:t>大小。在目标函数中加入训练速度这个指标。</a:t>
            </a:r>
          </a:p>
        </p:txBody>
      </p:sp>
      <p:sp>
        <p:nvSpPr>
          <p:cNvPr id="6" name="文本框 5">
            <a:extLst>
              <a:ext uri="{FF2B5EF4-FFF2-40B4-BE49-F238E27FC236}">
                <a16:creationId xmlns:a16="http://schemas.microsoft.com/office/drawing/2014/main" id="{88E9E0CD-3655-5170-425F-5972CFA2CA68}"/>
              </a:ext>
            </a:extLst>
          </p:cNvPr>
          <p:cNvSpPr txBox="1"/>
          <p:nvPr/>
        </p:nvSpPr>
        <p:spPr>
          <a:xfrm>
            <a:off x="4099559" y="1027319"/>
            <a:ext cx="1996441" cy="584775"/>
          </a:xfrm>
          <a:prstGeom prst="rect">
            <a:avLst/>
          </a:prstGeom>
          <a:noFill/>
        </p:spPr>
        <p:txBody>
          <a:bodyPr wrap="square">
            <a:spAutoFit/>
          </a:bodyPr>
          <a:lstStyle/>
          <a:p>
            <a:r>
              <a:rPr lang="zh-CN" altLang="en-US" sz="3200" dirty="0">
                <a:solidFill>
                  <a:schemeClr val="bg1"/>
                </a:solidFill>
                <a:latin typeface="汉仪雅酷黑简" panose="02010600030101010101" charset="-122"/>
                <a:ea typeface="汉仪雅酷黑简" panose="02010600030101010101" charset="-122"/>
              </a:rPr>
              <a:t>改进策略</a:t>
            </a:r>
          </a:p>
        </p:txBody>
      </p:sp>
      <p:pic>
        <p:nvPicPr>
          <p:cNvPr id="9" name="图片 8">
            <a:extLst>
              <a:ext uri="{FF2B5EF4-FFF2-40B4-BE49-F238E27FC236}">
                <a16:creationId xmlns:a16="http://schemas.microsoft.com/office/drawing/2014/main" id="{BA58D485-91DF-4FEE-47C8-69C23994D726}"/>
              </a:ext>
            </a:extLst>
          </p:cNvPr>
          <p:cNvPicPr>
            <a:picLocks noChangeAspect="1"/>
          </p:cNvPicPr>
          <p:nvPr/>
        </p:nvPicPr>
        <p:blipFill>
          <a:blip r:embed="rId2"/>
          <a:stretch>
            <a:fillRect/>
          </a:stretch>
        </p:blipFill>
        <p:spPr>
          <a:xfrm>
            <a:off x="6601460" y="1774129"/>
            <a:ext cx="4904740" cy="3914928"/>
          </a:xfrm>
          <a:prstGeom prst="rect">
            <a:avLst/>
          </a:prstGeom>
        </p:spPr>
      </p:pic>
    </p:spTree>
    <p:extLst>
      <p:ext uri="{BB962C8B-B14F-4D97-AF65-F5344CB8AC3E}">
        <p14:creationId xmlns:p14="http://schemas.microsoft.com/office/powerpoint/2010/main" val="36069620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84804f03-cef2-4e22-82e3-f9dea1ce328d"/>
  <p:tag name="COMMONDATA" val="eyJoZGlkIjoiNGQ4MzI3NGE3ZDY4MDg4OWMzNTE2OGU4OGNlMjcwOT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2424</Words>
  <Application>Microsoft Office PowerPoint</Application>
  <PresentationFormat>宽屏</PresentationFormat>
  <Paragraphs>147</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等线 Light</vt:lpstr>
      <vt:lpstr>Arial</vt:lpstr>
      <vt:lpstr>汉仪雅酷黑 55W</vt:lpstr>
      <vt:lpstr>等线</vt:lpstr>
      <vt:lpstr>汉仪雅酷黑简</vt:lpstr>
      <vt:lpstr>Office 主题​​</vt:lpstr>
      <vt:lpstr>PowerPoint 演示文稿</vt:lpstr>
      <vt:lpstr>PowerPoint 演示文稿</vt:lpstr>
      <vt:lpstr>PowerPoint 演示文稿</vt:lpstr>
      <vt:lpstr>Efficientnet模型</vt:lpstr>
      <vt:lpstr>Efficientnet模型</vt:lpstr>
      <vt:lpstr>Efficientnet模型（v1）</vt:lpstr>
      <vt:lpstr>Efficientnet模型</vt:lpstr>
      <vt:lpstr>Efficientnet模型（v2）</vt:lpstr>
      <vt:lpstr>Efficientnet模型（v2）</vt:lpstr>
      <vt:lpstr>Efficientnet模型</vt:lpstr>
      <vt:lpstr>PowerPoint 演示文稿</vt:lpstr>
      <vt:lpstr>FBnet模型</vt:lpstr>
      <vt:lpstr>FBnet模型</vt:lpstr>
      <vt:lpstr>FBnet模型</vt:lpstr>
      <vt:lpstr>PowerPoint 演示文稿</vt:lpstr>
      <vt:lpstr>IGC模型</vt:lpstr>
      <vt:lpstr>IGC模型</vt:lpstr>
      <vt:lpstr>IGC模型</vt:lpstr>
      <vt:lpstr>IGC模型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彭 起飞</dc:creator>
  <cp:lastModifiedBy>hmy2361928481@outlook.com</cp:lastModifiedBy>
  <cp:revision>13</cp:revision>
  <dcterms:created xsi:type="dcterms:W3CDTF">2023-02-11T02:32:00Z</dcterms:created>
  <dcterms:modified xsi:type="dcterms:W3CDTF">2024-04-18T08:25:50Z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F6A565ADE7714CCD9F31CD2D627AC0C3_11</vt:lpwstr>
  </property>
  <property fmtid="{D5CDD505-2E9C-101B-9397-08002B2CF9AE}" pid="3" name="KSOProductBuildVer">
    <vt:lpwstr>2052-12.1.0.16729</vt:lpwstr>
  </property>
  <property fmtid="{D5CDD505-2E9C-101B-9397-08002B2CF9AE}" pid="4" name="KSOTemplateUUID">
    <vt:lpwstr>v1.0_mb_iT4Ei1p4DY04VQcdjXKGrA==</vt:lpwstr>
  </property>
</Properties>
</file>